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5" r:id="rId1"/>
  </p:sldMasterIdLst>
  <p:sldIdLst>
    <p:sldId id="256" r:id="rId2"/>
    <p:sldId id="257" r:id="rId3"/>
    <p:sldId id="258" r:id="rId4"/>
    <p:sldId id="266" r:id="rId5"/>
    <p:sldId id="259" r:id="rId6"/>
    <p:sldId id="260" r:id="rId7"/>
    <p:sldId id="261" r:id="rId8"/>
    <p:sldId id="267" r:id="rId9"/>
    <p:sldId id="268" r:id="rId10"/>
    <p:sldId id="262" r:id="rId11"/>
    <p:sldId id="263" r:id="rId12"/>
    <p:sldId id="264" r:id="rId13"/>
    <p:sldId id="265" r:id="rId14"/>
    <p:sldId id="269" r:id="rId15"/>
    <p:sldId id="270" r:id="rId16"/>
    <p:sldId id="271" r:id="rId17"/>
    <p:sldId id="272" r:id="rId18"/>
    <p:sldId id="275" r:id="rId19"/>
    <p:sldId id="274" r:id="rId20"/>
    <p:sldId id="273"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40000"/>
                    <a:lumOff val="60000"/>
                  </a:schemeClr>
                </a:solidFill>
              </a:defRPr>
            </a:lvl1pPr>
          </a:lstStyle>
          <a:p>
            <a:fld id="{EE401711-02DC-4F5A-B0A4-D7A4CFB82638}" type="datetimeFigureOut">
              <a:rPr lang="en-US" smtClean="0"/>
              <a:t>5/14/2024</a:t>
            </a:fld>
            <a:endParaRPr lang="en-US" dirty="0"/>
          </a:p>
        </p:txBody>
      </p:sp>
      <p:sp>
        <p:nvSpPr>
          <p:cNvPr id="5" name="Footer Placeholder 4"/>
          <p:cNvSpPr>
            <a:spLocks noGrp="1"/>
          </p:cNvSpPr>
          <p:nvPr>
            <p:ph type="ftr" sz="quarter" idx="11"/>
          </p:nvPr>
        </p:nvSpPr>
        <p:spPr>
          <a:xfrm rot="21420000">
            <a:off x="-9144" y="4882896"/>
            <a:ext cx="4050792" cy="1197864"/>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smtClean="0"/>
              <a:pPr/>
              <a:t>‹Nº›</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40000"/>
              <a:lumOff val="60000"/>
              <a:alpha val="6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98162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293336BD-BA89-4B92-9DBC-679F61142570}" type="datetimeFigureOut">
              <a:rPr lang="en-US" smtClean="0"/>
              <a:t>5/14/2024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896909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8C6CB5C7-A3C7-439B-802A-DFE3FCA7ADBD}" type="datetimeFigureOut">
              <a:rPr lang="en-US" smtClean="0"/>
              <a:t>5/14/2024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056504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8E3E65EA-47B7-4DBF-958B-A3D4DA4F431A}" type="datetimeFigureOut">
              <a:rPr lang="en-US" smtClean="0"/>
              <a:t>5/14/2024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1407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33DA4AAA-CF98-48DB-9517-D7ADD1FD1213}" type="datetimeFigureOut">
              <a:rPr lang="en-US" smtClean="0"/>
              <a:t>5/14/2024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014274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2C29F696-D0E7-4C66-925E-251F9C0B0F21}" type="datetimeFigureOut">
              <a:rPr lang="en-US" smtClean="0"/>
              <a:t>5/14/2024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1540455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95C2732E-4FBC-4B01-A175-6B1CAC9B226D}" type="datetimeFigureOut">
              <a:rPr lang="en-US" smtClean="0"/>
              <a:t>5/14/2024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0705632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s-ES" smtClean="0"/>
              <a:t>Haga clic para modificar el estilo de título del patrón</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084AFC5-17E4-4A26-A144-49682BD36ECA}" type="datetimeFigureOut">
              <a:rPr lang="en-US" smtClean="0"/>
              <a:t>5/14/2024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9009914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s-ES" smtClean="0"/>
              <a:t>Haga clic para modificar el estilo de título del patrón</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8679482-E0DA-4858-9A19-F8B792C0C3D9}" type="datetimeFigureOut">
              <a:rPr lang="en-US" smtClean="0"/>
              <a:t>5/14/2024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468680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7C10A69-C0BC-4A5A-8FE4-5D0B5D0F11EE}" type="datetimeFigureOut">
              <a:rPr lang="en-US" smtClean="0"/>
              <a:t>5/14/2024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888241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9D653B61-F054-442D-881D-6A81C2774BFE}" type="datetimeFigureOut">
              <a:rPr lang="en-US" smtClean="0"/>
              <a:t>5/14/2024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27568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A2A8CD3A-8283-4FC4-856C-D5E0BF662449}" type="datetimeFigureOut">
              <a:rPr lang="en-US" smtClean="0"/>
              <a:t>5/14/2024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116359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2" name="Content Placeholder 3"/>
          <p:cNvSpPr>
            <a:spLocks noGrp="1"/>
          </p:cNvSpPr>
          <p:nvPr>
            <p:ph sz="quarter" idx="13"/>
          </p:nvPr>
        </p:nvSpPr>
        <p:spPr>
          <a:xfrm>
            <a:off x="685802" y="2861733"/>
            <a:ext cx="5088712" cy="2512852"/>
          </a:xfrm>
        </p:spPr>
        <p:txBody>
          <a:bodyPr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3" name="Content Placeholder 5"/>
          <p:cNvSpPr>
            <a:spLocks noGrp="1"/>
          </p:cNvSpPr>
          <p:nvPr>
            <p:ph sz="quarter" idx="14"/>
          </p:nvPr>
        </p:nvSpPr>
        <p:spPr>
          <a:xfrm>
            <a:off x="5993969" y="2861733"/>
            <a:ext cx="5088713" cy="2512852"/>
          </a:xfrm>
        </p:spPr>
        <p:txBody>
          <a:bodyPr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3D8FEE8-FC08-4C54-BE1B-81CB6CA05FC8}" type="datetimeFigureOut">
              <a:rPr lang="en-US" smtClean="0"/>
              <a:t>5/14/2024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229416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2EA528B-AADB-4276-9F0D-B13FCF86F309}" type="datetimeFigureOut">
              <a:rPr lang="en-US" smtClean="0"/>
              <a:t>5/14/2024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083034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76497F-A1E4-4C0B-8811-954A59B26923}" type="datetimeFigureOut">
              <a:rPr lang="en-US" smtClean="0"/>
              <a:t>5/14/2024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523418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s-ES" smtClean="0"/>
              <a:t>Haga clic para modificar el estilo de título del patrón</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9F1824E7-1432-4F89-B9E6-59843C6C91FE}" type="datetimeFigureOut">
              <a:rPr lang="en-US" smtClean="0"/>
              <a:t>5/14/2024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371220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620AAD9C-D29C-4D1E-A739-CC3C95B41085}" type="datetimeFigureOut">
              <a:rPr lang="en-US" smtClean="0"/>
              <a:t>5/14/2024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582194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40000"/>
                    <a:lumOff val="60000"/>
                  </a:schemeClr>
                </a:solidFill>
              </a:defRPr>
            </a:lvl1pPr>
          </a:lstStyle>
          <a:p>
            <a:fld id="{DC48ED7C-D9A5-4EA8-B309-6E368BFA8F2B}" type="datetimeFigureOut">
              <a:rPr lang="en-US" smtClean="0"/>
              <a:t>5/14/2024</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40000"/>
                    <a:lumOff val="6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40000"/>
                    <a:lumOff val="60000"/>
                  </a:schemeClr>
                </a:solidFill>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4021313411"/>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doi.org/10.18172/jes.4195"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un.org/en/climatechange/what-is-renewable-energy"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pPr algn="ctr"/>
            <a:r>
              <a:rPr lang="es-MX" sz="4000" dirty="0" smtClean="0">
                <a:latin typeface="Bodoni MT" panose="02070603080606020203" pitchFamily="18" charset="0"/>
              </a:rPr>
              <a:t>PASSIVE STRUCTURES IN ENGLISH AND SPANISH: ITS PROBLEMS FOR TRANSLATION</a:t>
            </a:r>
            <a:endParaRPr lang="es-AR" sz="4000" dirty="0">
              <a:latin typeface="Bodoni MT" panose="02070603080606020203" pitchFamily="18" charset="0"/>
            </a:endParaRPr>
          </a:p>
        </p:txBody>
      </p:sp>
    </p:spTree>
    <p:extLst>
      <p:ext uri="{BB962C8B-B14F-4D97-AF65-F5344CB8AC3E}">
        <p14:creationId xmlns:p14="http://schemas.microsoft.com/office/powerpoint/2010/main" val="37391141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1" y="685800"/>
            <a:ext cx="10396882" cy="306977"/>
          </a:xfrm>
        </p:spPr>
        <p:txBody>
          <a:bodyPr>
            <a:noAutofit/>
          </a:bodyPr>
          <a:lstStyle/>
          <a:p>
            <a:pPr algn="ctr"/>
            <a:r>
              <a:rPr lang="es-MX" sz="1800" dirty="0" smtClean="0">
                <a:latin typeface="Bodoni MT" panose="02070603080606020203" pitchFamily="18" charset="0"/>
              </a:rPr>
              <a:t>POSSIBLE STRUCTURES IN SPANISH FOR THE PASSIVE IN ENGLISH</a:t>
            </a:r>
            <a:endParaRPr lang="es-AR" sz="1800" dirty="0">
              <a:latin typeface="Bodoni MT" panose="02070603080606020203" pitchFamily="18" charset="0"/>
            </a:endParaRPr>
          </a:p>
        </p:txBody>
      </p:sp>
      <p:sp>
        <p:nvSpPr>
          <p:cNvPr id="3" name="Marcador de contenido 2"/>
          <p:cNvSpPr>
            <a:spLocks noGrp="1"/>
          </p:cNvSpPr>
          <p:nvPr>
            <p:ph sz="quarter" idx="13"/>
          </p:nvPr>
        </p:nvSpPr>
        <p:spPr>
          <a:xfrm>
            <a:off x="685800" y="992778"/>
            <a:ext cx="10394707" cy="4898572"/>
          </a:xfrm>
        </p:spPr>
        <p:txBody>
          <a:bodyPr>
            <a:normAutofit fontScale="32500" lnSpcReduction="20000"/>
          </a:bodyPr>
          <a:lstStyle/>
          <a:p>
            <a:pPr marL="0" indent="0">
              <a:buNone/>
            </a:pPr>
            <a:r>
              <a:rPr lang="en-US" sz="4400" dirty="0" smtClean="0">
                <a:latin typeface="Bodoni MT" panose="02070603080606020203" pitchFamily="18" charset="0"/>
              </a:rPr>
              <a:t>Passive </a:t>
            </a:r>
            <a:r>
              <a:rPr lang="en-US" sz="4400" dirty="0">
                <a:latin typeface="Bodoni MT" panose="02070603080606020203" pitchFamily="18" charset="0"/>
              </a:rPr>
              <a:t>SE: main properties</a:t>
            </a:r>
          </a:p>
          <a:p>
            <a:pPr marL="0" indent="0">
              <a:buNone/>
            </a:pPr>
            <a:r>
              <a:rPr lang="en-US" sz="5600" cap="none" dirty="0">
                <a:latin typeface="Bodoni MT" panose="02070603080606020203" pitchFamily="18" charset="0"/>
              </a:rPr>
              <a:t>P</a:t>
            </a:r>
            <a:r>
              <a:rPr lang="en-US" sz="5600" cap="none" dirty="0" smtClean="0">
                <a:latin typeface="Bodoni MT" panose="02070603080606020203" pitchFamily="18" charset="0"/>
              </a:rPr>
              <a:t>assive se affects the clausal structure </a:t>
            </a:r>
          </a:p>
          <a:p>
            <a:pPr marL="0" indent="0">
              <a:buNone/>
            </a:pPr>
            <a:r>
              <a:rPr lang="en-US" sz="5600" cap="none" dirty="0" smtClean="0">
                <a:latin typeface="Bodoni MT" panose="02070603080606020203" pitchFamily="18" charset="0"/>
              </a:rPr>
              <a:t>Passive se structures can be </a:t>
            </a:r>
            <a:r>
              <a:rPr lang="en-US" sz="5600" cap="none" dirty="0" err="1" smtClean="0">
                <a:latin typeface="Bodoni MT" panose="02070603080606020203" pitchFamily="18" charset="0"/>
              </a:rPr>
              <a:t>characterised</a:t>
            </a:r>
            <a:r>
              <a:rPr lang="en-US" sz="5600" cap="none" dirty="0" smtClean="0">
                <a:latin typeface="Bodoni MT" panose="02070603080606020203" pitchFamily="18" charset="0"/>
              </a:rPr>
              <a:t>, coarsely, by four properties:</a:t>
            </a:r>
          </a:p>
          <a:p>
            <a:pPr marL="0" indent="0">
              <a:buNone/>
            </a:pPr>
            <a:r>
              <a:rPr lang="en-US" sz="5600" cap="none" dirty="0" err="1" smtClean="0">
                <a:latin typeface="Bodoni MT" panose="02070603080606020203" pitchFamily="18" charset="0"/>
              </a:rPr>
              <a:t>i</a:t>
            </a:r>
            <a:r>
              <a:rPr lang="en-US" sz="5600" cap="none" dirty="0" smtClean="0">
                <a:latin typeface="Bodoni MT" panose="02070603080606020203" pitchFamily="18" charset="0"/>
              </a:rPr>
              <a:t>. the first one is that passive se is interpreted as a passive in the sense that the argument that seems to be the subject is interpreted not as an agent but as an internal argument (object) that undergoes the event expressed by the verb.</a:t>
            </a:r>
          </a:p>
          <a:p>
            <a:pPr marL="0" indent="0">
              <a:buNone/>
            </a:pPr>
            <a:r>
              <a:rPr lang="en-US" sz="5600" cap="none" dirty="0" smtClean="0">
                <a:latin typeface="Bodoni MT" panose="02070603080606020203" pitchFamily="18" charset="0"/>
              </a:rPr>
              <a:t> 12. a. </a:t>
            </a:r>
            <a:r>
              <a:rPr lang="en-US" sz="5600" cap="none" dirty="0">
                <a:latin typeface="Bodoni MT" panose="02070603080606020203" pitchFamily="18" charset="0"/>
              </a:rPr>
              <a:t>J</a:t>
            </a:r>
            <a:r>
              <a:rPr lang="en-US" sz="5600" cap="none" dirty="0" smtClean="0">
                <a:latin typeface="Bodoni MT" panose="02070603080606020203" pitchFamily="18" charset="0"/>
              </a:rPr>
              <a:t>uan </a:t>
            </a:r>
            <a:r>
              <a:rPr lang="en-US" sz="5600" cap="none" dirty="0" err="1" smtClean="0">
                <a:latin typeface="Bodoni MT" panose="02070603080606020203" pitchFamily="18" charset="0"/>
              </a:rPr>
              <a:t>encontró</a:t>
            </a:r>
            <a:r>
              <a:rPr lang="en-US" sz="5600" cap="none" dirty="0" smtClean="0">
                <a:latin typeface="Bodoni MT" panose="02070603080606020203" pitchFamily="18" charset="0"/>
              </a:rPr>
              <a:t> </a:t>
            </a:r>
            <a:r>
              <a:rPr lang="en-US" sz="5600" cap="none" dirty="0" err="1" smtClean="0">
                <a:latin typeface="Bodoni MT" panose="02070603080606020203" pitchFamily="18" charset="0"/>
              </a:rPr>
              <a:t>muchas</a:t>
            </a:r>
            <a:r>
              <a:rPr lang="en-US" sz="5600" cap="none" dirty="0" smtClean="0">
                <a:latin typeface="Bodoni MT" panose="02070603080606020203" pitchFamily="18" charset="0"/>
              </a:rPr>
              <a:t> </a:t>
            </a:r>
            <a:r>
              <a:rPr lang="en-US" sz="5600" cap="none" dirty="0" err="1" smtClean="0">
                <a:latin typeface="Bodoni MT" panose="02070603080606020203" pitchFamily="18" charset="0"/>
              </a:rPr>
              <a:t>cosas</a:t>
            </a:r>
            <a:r>
              <a:rPr lang="en-US" sz="5600" cap="none" dirty="0" smtClean="0">
                <a:latin typeface="Bodoni MT" panose="02070603080606020203" pitchFamily="18" charset="0"/>
              </a:rPr>
              <a:t> </a:t>
            </a:r>
            <a:r>
              <a:rPr lang="en-US" sz="5600" cap="none" dirty="0" err="1" smtClean="0">
                <a:latin typeface="Bodoni MT" panose="02070603080606020203" pitchFamily="18" charset="0"/>
              </a:rPr>
              <a:t>en</a:t>
            </a:r>
            <a:r>
              <a:rPr lang="en-US" sz="5600" cap="none" dirty="0" smtClean="0">
                <a:latin typeface="Bodoni MT" panose="02070603080606020203" pitchFamily="18" charset="0"/>
              </a:rPr>
              <a:t> </a:t>
            </a:r>
            <a:r>
              <a:rPr lang="en-US" sz="5600" cap="none" dirty="0" err="1" smtClean="0">
                <a:latin typeface="Bodoni MT" panose="02070603080606020203" pitchFamily="18" charset="0"/>
              </a:rPr>
              <a:t>su</a:t>
            </a:r>
            <a:r>
              <a:rPr lang="en-US" sz="5600" cap="none" dirty="0" smtClean="0">
                <a:latin typeface="Bodoni MT" panose="02070603080606020203" pitchFamily="18" charset="0"/>
              </a:rPr>
              <a:t> casa.</a:t>
            </a:r>
          </a:p>
          <a:p>
            <a:pPr marL="0" indent="0">
              <a:buNone/>
            </a:pPr>
            <a:r>
              <a:rPr lang="en-US" sz="5600" cap="none" dirty="0" smtClean="0">
                <a:latin typeface="Bodoni MT" panose="02070603080606020203" pitchFamily="18" charset="0"/>
              </a:rPr>
              <a:t>         b. Se </a:t>
            </a:r>
            <a:r>
              <a:rPr lang="en-US" sz="5600" cap="none" dirty="0" err="1" smtClean="0">
                <a:latin typeface="Bodoni MT" panose="02070603080606020203" pitchFamily="18" charset="0"/>
              </a:rPr>
              <a:t>encontraron</a:t>
            </a:r>
            <a:r>
              <a:rPr lang="en-US" sz="5600" cap="none" dirty="0" smtClean="0">
                <a:latin typeface="Bodoni MT" panose="02070603080606020203" pitchFamily="18" charset="0"/>
              </a:rPr>
              <a:t> </a:t>
            </a:r>
            <a:r>
              <a:rPr lang="en-US" sz="5600" cap="none" dirty="0" err="1" smtClean="0">
                <a:latin typeface="Bodoni MT" panose="02070603080606020203" pitchFamily="18" charset="0"/>
              </a:rPr>
              <a:t>muchas</a:t>
            </a:r>
            <a:r>
              <a:rPr lang="en-US" sz="5600" cap="none" dirty="0" smtClean="0">
                <a:latin typeface="Bodoni MT" panose="02070603080606020203" pitchFamily="18" charset="0"/>
              </a:rPr>
              <a:t> </a:t>
            </a:r>
            <a:r>
              <a:rPr lang="en-US" sz="5600" cap="none" dirty="0" err="1" smtClean="0">
                <a:latin typeface="Bodoni MT" panose="02070603080606020203" pitchFamily="18" charset="0"/>
              </a:rPr>
              <a:t>cosas</a:t>
            </a:r>
            <a:r>
              <a:rPr lang="en-US" sz="5600" cap="none" dirty="0" smtClean="0">
                <a:latin typeface="Bodoni MT" panose="02070603080606020203" pitchFamily="18" charset="0"/>
              </a:rPr>
              <a:t> </a:t>
            </a:r>
            <a:r>
              <a:rPr lang="en-US" sz="5600" cap="none" dirty="0" err="1" smtClean="0">
                <a:latin typeface="Bodoni MT" panose="02070603080606020203" pitchFamily="18" charset="0"/>
              </a:rPr>
              <a:t>en</a:t>
            </a:r>
            <a:r>
              <a:rPr lang="en-US" sz="5600" cap="none" dirty="0" smtClean="0">
                <a:latin typeface="Bodoni MT" panose="02070603080606020203" pitchFamily="18" charset="0"/>
              </a:rPr>
              <a:t> </a:t>
            </a:r>
            <a:r>
              <a:rPr lang="en-US" sz="5600" cap="none" dirty="0" err="1" smtClean="0">
                <a:latin typeface="Bodoni MT" panose="02070603080606020203" pitchFamily="18" charset="0"/>
              </a:rPr>
              <a:t>su</a:t>
            </a:r>
            <a:r>
              <a:rPr lang="en-US" sz="5600" cap="none" dirty="0" smtClean="0">
                <a:latin typeface="Bodoni MT" panose="02070603080606020203" pitchFamily="18" charset="0"/>
              </a:rPr>
              <a:t> casa.</a:t>
            </a:r>
          </a:p>
          <a:p>
            <a:pPr marL="0" indent="0">
              <a:buNone/>
            </a:pPr>
            <a:r>
              <a:rPr lang="en-US" sz="5600" cap="none" dirty="0" smtClean="0">
                <a:latin typeface="Bodoni MT" panose="02070603080606020203" pitchFamily="18" charset="0"/>
              </a:rPr>
              <a:t>ii. The passive se structure agrees in number with the internal argument, that becomes the subject.</a:t>
            </a:r>
          </a:p>
          <a:p>
            <a:pPr marL="0" indent="0">
              <a:buNone/>
            </a:pPr>
            <a:r>
              <a:rPr lang="en-US" sz="5600" cap="none" dirty="0" smtClean="0">
                <a:latin typeface="Bodoni MT" panose="02070603080606020203" pitchFamily="18" charset="0"/>
              </a:rPr>
              <a:t>13.  a. Se </a:t>
            </a:r>
            <a:r>
              <a:rPr lang="en-US" sz="5600" cap="none" dirty="0" err="1" smtClean="0">
                <a:latin typeface="Bodoni MT" panose="02070603080606020203" pitchFamily="18" charset="0"/>
              </a:rPr>
              <a:t>encontró</a:t>
            </a:r>
            <a:r>
              <a:rPr lang="en-US" sz="5600" cap="none" dirty="0" smtClean="0">
                <a:latin typeface="Bodoni MT" panose="02070603080606020203" pitchFamily="18" charset="0"/>
              </a:rPr>
              <a:t> </a:t>
            </a:r>
            <a:r>
              <a:rPr lang="en-US" sz="5600" cap="none" dirty="0" err="1" smtClean="0">
                <a:latin typeface="Bodoni MT" panose="02070603080606020203" pitchFamily="18" charset="0"/>
              </a:rPr>
              <a:t>una</a:t>
            </a:r>
            <a:r>
              <a:rPr lang="en-US" sz="5600" cap="none" dirty="0" smtClean="0">
                <a:latin typeface="Bodoni MT" panose="02070603080606020203" pitchFamily="18" charset="0"/>
              </a:rPr>
              <a:t> </a:t>
            </a:r>
            <a:r>
              <a:rPr lang="en-US" sz="5600" cap="none" dirty="0" err="1" smtClean="0">
                <a:latin typeface="Bodoni MT" panose="02070603080606020203" pitchFamily="18" charset="0"/>
              </a:rPr>
              <a:t>cosa</a:t>
            </a:r>
            <a:r>
              <a:rPr lang="en-US" sz="5600" cap="none" dirty="0" smtClean="0">
                <a:latin typeface="Bodoni MT" panose="02070603080606020203" pitchFamily="18" charset="0"/>
              </a:rPr>
              <a:t>.</a:t>
            </a:r>
          </a:p>
          <a:p>
            <a:pPr marL="0" indent="0">
              <a:buNone/>
            </a:pPr>
            <a:r>
              <a:rPr lang="en-US" sz="5600" cap="none" dirty="0" smtClean="0">
                <a:latin typeface="Bodoni MT" panose="02070603080606020203" pitchFamily="18" charset="0"/>
              </a:rPr>
              <a:t>b. Se </a:t>
            </a:r>
            <a:r>
              <a:rPr lang="en-US" sz="5600" cap="none" dirty="0" err="1" smtClean="0">
                <a:latin typeface="Bodoni MT" panose="02070603080606020203" pitchFamily="18" charset="0"/>
              </a:rPr>
              <a:t>encontraron</a:t>
            </a:r>
            <a:r>
              <a:rPr lang="en-US" sz="5600" cap="none" dirty="0" smtClean="0">
                <a:latin typeface="Bodoni MT" panose="02070603080606020203" pitchFamily="18" charset="0"/>
              </a:rPr>
              <a:t> </a:t>
            </a:r>
            <a:r>
              <a:rPr lang="en-US" sz="5600" cap="none" dirty="0" err="1" smtClean="0">
                <a:latin typeface="Bodoni MT" panose="02070603080606020203" pitchFamily="18" charset="0"/>
              </a:rPr>
              <a:t>muchas</a:t>
            </a:r>
            <a:r>
              <a:rPr lang="en-US" sz="5600" cap="none" dirty="0" smtClean="0">
                <a:latin typeface="Bodoni MT" panose="02070603080606020203" pitchFamily="18" charset="0"/>
              </a:rPr>
              <a:t> </a:t>
            </a:r>
            <a:r>
              <a:rPr lang="en-US" sz="5600" cap="none" dirty="0" err="1" smtClean="0">
                <a:latin typeface="Bodoni MT" panose="02070603080606020203" pitchFamily="18" charset="0"/>
              </a:rPr>
              <a:t>cosas</a:t>
            </a:r>
            <a:r>
              <a:rPr lang="en-US" sz="5600" cap="none" dirty="0" smtClean="0">
                <a:latin typeface="Bodoni MT" panose="02070603080606020203" pitchFamily="18" charset="0"/>
              </a:rPr>
              <a:t>. </a:t>
            </a:r>
          </a:p>
          <a:p>
            <a:pPr marL="0" indent="0">
              <a:buNone/>
            </a:pPr>
            <a:endParaRPr lang="en-US" sz="5600" cap="none" dirty="0" smtClean="0">
              <a:latin typeface="Bodoni MT" panose="02070603080606020203" pitchFamily="18" charset="0"/>
            </a:endParaRPr>
          </a:p>
        </p:txBody>
      </p:sp>
    </p:spTree>
    <p:extLst>
      <p:ext uri="{BB962C8B-B14F-4D97-AF65-F5344CB8AC3E}">
        <p14:creationId xmlns:p14="http://schemas.microsoft.com/office/powerpoint/2010/main" val="9680433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1" y="685800"/>
            <a:ext cx="10396882" cy="581297"/>
          </a:xfrm>
        </p:spPr>
        <p:txBody>
          <a:bodyPr>
            <a:normAutofit/>
          </a:bodyPr>
          <a:lstStyle/>
          <a:p>
            <a:pPr algn="ctr"/>
            <a:r>
              <a:rPr lang="en-US" sz="1800" dirty="0">
                <a:latin typeface="Bodoni MT" panose="02070603080606020203" pitchFamily="18" charset="0"/>
              </a:rPr>
              <a:t>POSSIBLE STRUCTURES IN SPANISH FOR THE PASSIVE IN ENGLISH</a:t>
            </a:r>
            <a:endParaRPr lang="es-AR" sz="1800" dirty="0">
              <a:latin typeface="Bodoni MT" panose="02070603080606020203" pitchFamily="18" charset="0"/>
            </a:endParaRPr>
          </a:p>
        </p:txBody>
      </p:sp>
      <p:sp>
        <p:nvSpPr>
          <p:cNvPr id="3" name="Marcador de contenido 2"/>
          <p:cNvSpPr>
            <a:spLocks noGrp="1"/>
          </p:cNvSpPr>
          <p:nvPr>
            <p:ph sz="quarter" idx="13"/>
          </p:nvPr>
        </p:nvSpPr>
        <p:spPr>
          <a:xfrm>
            <a:off x="685800" y="1267096"/>
            <a:ext cx="10394707" cy="4611189"/>
          </a:xfrm>
        </p:spPr>
        <p:txBody>
          <a:bodyPr>
            <a:normAutofit lnSpcReduction="10000"/>
          </a:bodyPr>
          <a:lstStyle/>
          <a:p>
            <a:pPr marL="0" indent="0">
              <a:buNone/>
            </a:pPr>
            <a:r>
              <a:rPr lang="en-US" cap="none" dirty="0">
                <a:latin typeface="Bodoni MT" panose="02070603080606020203" pitchFamily="18" charset="0"/>
              </a:rPr>
              <a:t>iii. The passive se structure allows, in principle, markers that involve the presence of an agent (implicit agent) whose interpretation is arbitrary.</a:t>
            </a:r>
          </a:p>
          <a:p>
            <a:pPr marL="0" indent="0">
              <a:buNone/>
            </a:pPr>
            <a:r>
              <a:rPr lang="en-US" cap="none" dirty="0" smtClean="0">
                <a:latin typeface="Bodoni MT" panose="02070603080606020203" pitchFamily="18" charset="0"/>
              </a:rPr>
              <a:t>14. </a:t>
            </a:r>
            <a:r>
              <a:rPr lang="en-US" cap="none" dirty="0">
                <a:latin typeface="Bodoni MT" panose="02070603080606020203" pitchFamily="18" charset="0"/>
              </a:rPr>
              <a:t>Se </a:t>
            </a:r>
            <a:r>
              <a:rPr lang="en-US" cap="none" dirty="0" err="1">
                <a:latin typeface="Bodoni MT" panose="02070603080606020203" pitchFamily="18" charset="0"/>
              </a:rPr>
              <a:t>rompieron</a:t>
            </a:r>
            <a:r>
              <a:rPr lang="en-US" cap="none" dirty="0">
                <a:latin typeface="Bodoni MT" panose="02070603080606020203" pitchFamily="18" charset="0"/>
              </a:rPr>
              <a:t> las </a:t>
            </a:r>
            <a:r>
              <a:rPr lang="en-US" cap="none" dirty="0" err="1">
                <a:latin typeface="Bodoni MT" panose="02070603080606020203" pitchFamily="18" charset="0"/>
              </a:rPr>
              <a:t>ventanas</a:t>
            </a:r>
            <a:r>
              <a:rPr lang="en-US" cap="none" dirty="0">
                <a:latin typeface="Bodoni MT" panose="02070603080606020203" pitchFamily="18" charset="0"/>
              </a:rPr>
              <a:t> </a:t>
            </a:r>
            <a:r>
              <a:rPr lang="en-US" cap="none" dirty="0" err="1">
                <a:latin typeface="Bodoni MT" panose="02070603080606020203" pitchFamily="18" charset="0"/>
              </a:rPr>
              <a:t>deliberadamente</a:t>
            </a:r>
            <a:r>
              <a:rPr lang="en-US" cap="none" dirty="0">
                <a:latin typeface="Bodoni MT" panose="02070603080606020203" pitchFamily="18" charset="0"/>
              </a:rPr>
              <a:t>/con </a:t>
            </a:r>
            <a:r>
              <a:rPr lang="en-US" cap="none" dirty="0" err="1">
                <a:latin typeface="Bodoni MT" panose="02070603080606020203" pitchFamily="18" charset="0"/>
              </a:rPr>
              <a:t>alevosía</a:t>
            </a:r>
            <a:r>
              <a:rPr lang="en-US" cap="none" dirty="0">
                <a:latin typeface="Bodoni MT" panose="02070603080606020203" pitchFamily="18" charset="0"/>
              </a:rPr>
              <a:t>.</a:t>
            </a:r>
          </a:p>
          <a:p>
            <a:pPr marL="0" indent="0">
              <a:buNone/>
            </a:pPr>
            <a:r>
              <a:rPr lang="en-US" cap="none" dirty="0" smtClean="0">
                <a:latin typeface="Bodoni MT" panose="02070603080606020203" pitchFamily="18" charset="0"/>
              </a:rPr>
              <a:t>15. </a:t>
            </a:r>
            <a:r>
              <a:rPr lang="en-US" cap="none" dirty="0">
                <a:latin typeface="Bodoni MT" panose="02070603080606020203" pitchFamily="18" charset="0"/>
              </a:rPr>
              <a:t>Se </a:t>
            </a:r>
            <a:r>
              <a:rPr lang="en-US" cap="none" dirty="0" err="1">
                <a:latin typeface="Bodoni MT" panose="02070603080606020203" pitchFamily="18" charset="0"/>
              </a:rPr>
              <a:t>rompieron</a:t>
            </a:r>
            <a:r>
              <a:rPr lang="en-US" cap="none" dirty="0">
                <a:latin typeface="Bodoni MT" panose="02070603080606020203" pitchFamily="18" charset="0"/>
              </a:rPr>
              <a:t> las </a:t>
            </a:r>
            <a:r>
              <a:rPr lang="en-US" cap="none" dirty="0" err="1">
                <a:latin typeface="Bodoni MT" panose="02070603080606020203" pitchFamily="18" charset="0"/>
              </a:rPr>
              <a:t>ventanas</a:t>
            </a:r>
            <a:r>
              <a:rPr lang="en-US" cap="none" dirty="0">
                <a:latin typeface="Bodoni MT" panose="02070603080606020203" pitchFamily="18" charset="0"/>
              </a:rPr>
              <a:t> para </a:t>
            </a:r>
            <a:r>
              <a:rPr lang="en-US" cap="none" dirty="0" err="1">
                <a:latin typeface="Bodoni MT" panose="02070603080606020203" pitchFamily="18" charset="0"/>
              </a:rPr>
              <a:t>cobrar</a:t>
            </a:r>
            <a:r>
              <a:rPr lang="en-US" cap="none" dirty="0">
                <a:latin typeface="Bodoni MT" panose="02070603080606020203" pitchFamily="18" charset="0"/>
              </a:rPr>
              <a:t> el </a:t>
            </a:r>
            <a:r>
              <a:rPr lang="en-US" cap="none" dirty="0" err="1">
                <a:latin typeface="Bodoni MT" panose="02070603080606020203" pitchFamily="18" charset="0"/>
              </a:rPr>
              <a:t>seguro</a:t>
            </a:r>
            <a:r>
              <a:rPr lang="en-US" cap="none" dirty="0">
                <a:latin typeface="Bodoni MT" panose="02070603080606020203" pitchFamily="18" charset="0"/>
              </a:rPr>
              <a:t>.</a:t>
            </a:r>
          </a:p>
          <a:p>
            <a:pPr marL="0" indent="0">
              <a:buNone/>
            </a:pPr>
            <a:r>
              <a:rPr lang="en-US" cap="none" dirty="0" smtClean="0">
                <a:latin typeface="Bodoni MT" panose="02070603080606020203" pitchFamily="18" charset="0"/>
              </a:rPr>
              <a:t>16. </a:t>
            </a:r>
            <a:r>
              <a:rPr lang="en-US" cap="none" dirty="0">
                <a:latin typeface="Bodoni MT" panose="02070603080606020203" pitchFamily="18" charset="0"/>
              </a:rPr>
              <a:t>Se </a:t>
            </a:r>
            <a:r>
              <a:rPr lang="en-US" cap="none" dirty="0" err="1">
                <a:latin typeface="Bodoni MT" panose="02070603080606020203" pitchFamily="18" charset="0"/>
              </a:rPr>
              <a:t>rompieron</a:t>
            </a:r>
            <a:r>
              <a:rPr lang="en-US" cap="none" dirty="0">
                <a:latin typeface="Bodoni MT" panose="02070603080606020203" pitchFamily="18" charset="0"/>
              </a:rPr>
              <a:t> las </a:t>
            </a:r>
            <a:r>
              <a:rPr lang="en-US" cap="none" dirty="0" err="1">
                <a:latin typeface="Bodoni MT" panose="02070603080606020203" pitchFamily="18" charset="0"/>
              </a:rPr>
              <a:t>ventanas</a:t>
            </a:r>
            <a:r>
              <a:rPr lang="en-US" cap="none" dirty="0">
                <a:latin typeface="Bodoni MT" panose="02070603080606020203" pitchFamily="18" charset="0"/>
              </a:rPr>
              <a:t> (?? </a:t>
            </a:r>
            <a:r>
              <a:rPr lang="en-US" cap="none" dirty="0" err="1">
                <a:latin typeface="Bodoni MT" panose="02070603080606020203" pitchFamily="18" charset="0"/>
              </a:rPr>
              <a:t>por</a:t>
            </a:r>
            <a:r>
              <a:rPr lang="en-US" cap="none" dirty="0">
                <a:latin typeface="Bodoni MT" panose="02070603080606020203" pitchFamily="18" charset="0"/>
              </a:rPr>
              <a:t> </a:t>
            </a:r>
            <a:r>
              <a:rPr lang="en-US" cap="none" dirty="0" err="1">
                <a:latin typeface="Bodoni MT" panose="02070603080606020203" pitchFamily="18" charset="0"/>
              </a:rPr>
              <a:t>los</a:t>
            </a:r>
            <a:r>
              <a:rPr lang="en-US" cap="none" dirty="0">
                <a:latin typeface="Bodoni MT" panose="02070603080606020203" pitchFamily="18" charset="0"/>
              </a:rPr>
              <a:t> </a:t>
            </a:r>
            <a:r>
              <a:rPr lang="en-US" cap="none" dirty="0" err="1">
                <a:latin typeface="Bodoni MT" panose="02070603080606020203" pitchFamily="18" charset="0"/>
              </a:rPr>
              <a:t>niños</a:t>
            </a:r>
            <a:r>
              <a:rPr lang="en-US" cap="none" dirty="0">
                <a:latin typeface="Bodoni MT" panose="02070603080606020203" pitchFamily="18" charset="0"/>
              </a:rPr>
              <a:t>/*</a:t>
            </a:r>
            <a:r>
              <a:rPr lang="en-US" cap="none" dirty="0" err="1">
                <a:latin typeface="Bodoni MT" panose="02070603080606020203" pitchFamily="18" charset="0"/>
              </a:rPr>
              <a:t>por</a:t>
            </a:r>
            <a:r>
              <a:rPr lang="en-US" cap="none" dirty="0">
                <a:latin typeface="Bodoni MT" panose="02070603080606020203" pitchFamily="18" charset="0"/>
              </a:rPr>
              <a:t> </a:t>
            </a:r>
            <a:r>
              <a:rPr lang="en-US" cap="none" dirty="0" err="1">
                <a:latin typeface="Bodoni MT" panose="02070603080606020203" pitchFamily="18" charset="0"/>
              </a:rPr>
              <a:t>juan</a:t>
            </a:r>
            <a:r>
              <a:rPr lang="en-US" cap="none" dirty="0">
                <a:latin typeface="Bodoni MT" panose="02070603080606020203" pitchFamily="18" charset="0"/>
              </a:rPr>
              <a:t>). </a:t>
            </a:r>
          </a:p>
          <a:p>
            <a:pPr marL="0" indent="0">
              <a:buNone/>
            </a:pPr>
            <a:r>
              <a:rPr lang="en-US" cap="none" dirty="0" smtClean="0">
                <a:latin typeface="Bodoni MT" panose="02070603080606020203" pitchFamily="18" charset="0"/>
              </a:rPr>
              <a:t>iv. Passive se is only compatible with transitive verbs. </a:t>
            </a:r>
            <a:r>
              <a:rPr lang="en-US" cap="none" dirty="0">
                <a:latin typeface="Bodoni MT" panose="02070603080606020203" pitchFamily="18" charset="0"/>
              </a:rPr>
              <a:t>W</a:t>
            </a:r>
            <a:r>
              <a:rPr lang="en-US" cap="none" dirty="0" smtClean="0">
                <a:latin typeface="Bodoni MT" panose="02070603080606020203" pitchFamily="18" charset="0"/>
              </a:rPr>
              <a:t>hen the direct object is marked by a, the passive se construction is rejected. </a:t>
            </a:r>
          </a:p>
          <a:p>
            <a:pPr marL="0" indent="0">
              <a:buNone/>
            </a:pPr>
            <a:r>
              <a:rPr lang="en-US" cap="none" dirty="0" smtClean="0">
                <a:latin typeface="Bodoni MT" panose="02070603080606020203" pitchFamily="18" charset="0"/>
              </a:rPr>
              <a:t>17. </a:t>
            </a:r>
            <a:r>
              <a:rPr lang="en-US" cap="none" dirty="0">
                <a:latin typeface="Bodoni MT" panose="02070603080606020203" pitchFamily="18" charset="0"/>
              </a:rPr>
              <a:t>S</a:t>
            </a:r>
            <a:r>
              <a:rPr lang="en-US" cap="none" dirty="0" smtClean="0">
                <a:latin typeface="Bodoni MT" panose="02070603080606020203" pitchFamily="18" charset="0"/>
              </a:rPr>
              <a:t>e </a:t>
            </a:r>
            <a:r>
              <a:rPr lang="en-US" cap="none" dirty="0" err="1" smtClean="0">
                <a:latin typeface="Bodoni MT" panose="02070603080606020203" pitchFamily="18" charset="0"/>
              </a:rPr>
              <a:t>ayuda</a:t>
            </a:r>
            <a:r>
              <a:rPr lang="en-US" cap="none" dirty="0" smtClean="0">
                <a:latin typeface="Bodoni MT" panose="02070603080606020203" pitchFamily="18" charset="0"/>
              </a:rPr>
              <a:t> a </a:t>
            </a:r>
            <a:r>
              <a:rPr lang="en-US" cap="none" dirty="0" err="1" smtClean="0">
                <a:latin typeface="Bodoni MT" panose="02070603080606020203" pitchFamily="18" charset="0"/>
              </a:rPr>
              <a:t>los</a:t>
            </a:r>
            <a:r>
              <a:rPr lang="en-US" cap="none" dirty="0" smtClean="0">
                <a:latin typeface="Bodoni MT" panose="02070603080606020203" pitchFamily="18" charset="0"/>
              </a:rPr>
              <a:t> </a:t>
            </a:r>
            <a:r>
              <a:rPr lang="en-US" cap="none" dirty="0" err="1" smtClean="0">
                <a:latin typeface="Bodoni MT" panose="02070603080606020203" pitchFamily="18" charset="0"/>
              </a:rPr>
              <a:t>niños</a:t>
            </a:r>
            <a:r>
              <a:rPr lang="en-US" cap="none" dirty="0" smtClean="0">
                <a:latin typeface="Bodoni MT" panose="02070603080606020203" pitchFamily="18" charset="0"/>
              </a:rPr>
              <a:t>.</a:t>
            </a:r>
          </a:p>
          <a:p>
            <a:pPr marL="0" indent="0">
              <a:buNone/>
            </a:pPr>
            <a:r>
              <a:rPr lang="en-US" cap="none" dirty="0" smtClean="0">
                <a:latin typeface="Bodoni MT" panose="02070603080606020203" pitchFamily="18" charset="0"/>
              </a:rPr>
              <a:t>18* se </a:t>
            </a:r>
            <a:r>
              <a:rPr lang="en-US" cap="none" dirty="0" err="1" smtClean="0">
                <a:latin typeface="Bodoni MT" panose="02070603080606020203" pitchFamily="18" charset="0"/>
              </a:rPr>
              <a:t>ayudan</a:t>
            </a:r>
            <a:r>
              <a:rPr lang="en-US" cap="none" dirty="0" smtClean="0">
                <a:latin typeface="Bodoni MT" panose="02070603080606020203" pitchFamily="18" charset="0"/>
              </a:rPr>
              <a:t> a </a:t>
            </a:r>
            <a:r>
              <a:rPr lang="en-US" cap="none" dirty="0" err="1" smtClean="0">
                <a:latin typeface="Bodoni MT" panose="02070603080606020203" pitchFamily="18" charset="0"/>
              </a:rPr>
              <a:t>los</a:t>
            </a:r>
            <a:r>
              <a:rPr lang="en-US" cap="none" dirty="0" smtClean="0">
                <a:latin typeface="Bodoni MT" panose="02070603080606020203" pitchFamily="18" charset="0"/>
              </a:rPr>
              <a:t> </a:t>
            </a:r>
            <a:r>
              <a:rPr lang="en-US" cap="none" dirty="0" err="1" smtClean="0">
                <a:latin typeface="Bodoni MT" panose="02070603080606020203" pitchFamily="18" charset="0"/>
              </a:rPr>
              <a:t>niños</a:t>
            </a:r>
            <a:r>
              <a:rPr lang="en-US" cap="none" dirty="0" smtClean="0">
                <a:latin typeface="Bodoni MT" panose="02070603080606020203" pitchFamily="18" charset="0"/>
              </a:rPr>
              <a:t>.</a:t>
            </a:r>
          </a:p>
          <a:p>
            <a:pPr marL="0" indent="0">
              <a:buNone/>
            </a:pPr>
            <a:r>
              <a:rPr lang="en-US" cap="none" dirty="0" smtClean="0">
                <a:latin typeface="Bodoni MT" panose="02070603080606020203" pitchFamily="18" charset="0"/>
              </a:rPr>
              <a:t>19* se </a:t>
            </a:r>
            <a:r>
              <a:rPr lang="en-US" cap="none" dirty="0" err="1" smtClean="0">
                <a:latin typeface="Bodoni MT" panose="02070603080606020203" pitchFamily="18" charset="0"/>
              </a:rPr>
              <a:t>ayudan</a:t>
            </a:r>
            <a:r>
              <a:rPr lang="en-US" cap="none" dirty="0" smtClean="0">
                <a:latin typeface="Bodoni MT" panose="02070603080606020203" pitchFamily="18" charset="0"/>
              </a:rPr>
              <a:t> </a:t>
            </a:r>
            <a:r>
              <a:rPr lang="en-US" cap="none" dirty="0" err="1" smtClean="0">
                <a:latin typeface="Bodoni MT" panose="02070603080606020203" pitchFamily="18" charset="0"/>
              </a:rPr>
              <a:t>niños</a:t>
            </a:r>
            <a:r>
              <a:rPr lang="en-US" cap="none" dirty="0" smtClean="0">
                <a:latin typeface="Bodoni MT" panose="02070603080606020203" pitchFamily="18" charset="0"/>
              </a:rPr>
              <a:t>. </a:t>
            </a:r>
          </a:p>
          <a:p>
            <a:pPr marL="0" indent="0">
              <a:buNone/>
            </a:pPr>
            <a:endParaRPr lang="es-AR" dirty="0">
              <a:latin typeface="Bodoni MT" panose="02070603080606020203" pitchFamily="18" charset="0"/>
            </a:endParaRPr>
          </a:p>
        </p:txBody>
      </p:sp>
    </p:spTree>
    <p:extLst>
      <p:ext uri="{BB962C8B-B14F-4D97-AF65-F5344CB8AC3E}">
        <p14:creationId xmlns:p14="http://schemas.microsoft.com/office/powerpoint/2010/main" val="1599594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1" y="685800"/>
            <a:ext cx="10396882" cy="489857"/>
          </a:xfrm>
        </p:spPr>
        <p:txBody>
          <a:bodyPr>
            <a:normAutofit/>
          </a:bodyPr>
          <a:lstStyle/>
          <a:p>
            <a:pPr algn="ctr"/>
            <a:r>
              <a:rPr lang="en-US" sz="2000" dirty="0">
                <a:latin typeface="Bodoni MT" panose="02070603080606020203" pitchFamily="18" charset="0"/>
              </a:rPr>
              <a:t>POSSIBLE STRUCTURES IN SPANISH FOR THE PASSIVE IN ENGLISH</a:t>
            </a:r>
            <a:endParaRPr lang="es-AR" sz="2000" dirty="0">
              <a:latin typeface="Bodoni MT" panose="02070603080606020203" pitchFamily="18" charset="0"/>
            </a:endParaRPr>
          </a:p>
        </p:txBody>
      </p:sp>
      <p:sp>
        <p:nvSpPr>
          <p:cNvPr id="3" name="Marcador de contenido 2"/>
          <p:cNvSpPr>
            <a:spLocks noGrp="1"/>
          </p:cNvSpPr>
          <p:nvPr>
            <p:ph sz="quarter" idx="13"/>
          </p:nvPr>
        </p:nvSpPr>
        <p:spPr>
          <a:xfrm>
            <a:off x="685800" y="1175658"/>
            <a:ext cx="10394707" cy="4198928"/>
          </a:xfrm>
        </p:spPr>
        <p:txBody>
          <a:bodyPr>
            <a:normAutofit fontScale="85000" lnSpcReduction="20000"/>
          </a:bodyPr>
          <a:lstStyle/>
          <a:p>
            <a:pPr marL="0" indent="0">
              <a:buNone/>
            </a:pPr>
            <a:endParaRPr lang="es-MX" dirty="0" smtClean="0">
              <a:latin typeface="Bodoni MT" panose="02070603080606020203" pitchFamily="18" charset="0"/>
            </a:endParaRPr>
          </a:p>
          <a:p>
            <a:pPr marL="0" indent="0">
              <a:buNone/>
            </a:pPr>
            <a:r>
              <a:rPr lang="es-MX" dirty="0" smtClean="0">
                <a:latin typeface="Bodoni MT" panose="02070603080606020203" pitchFamily="18" charset="0"/>
              </a:rPr>
              <a:t>THE PERIPHRASTIC PASSIVE:</a:t>
            </a:r>
          </a:p>
          <a:p>
            <a:pPr marL="0" indent="0">
              <a:buNone/>
            </a:pPr>
            <a:r>
              <a:rPr lang="en-US" cap="none" dirty="0">
                <a:latin typeface="Bodoni MT" panose="02070603080606020203" pitchFamily="18" charset="0"/>
              </a:rPr>
              <a:t>M</a:t>
            </a:r>
            <a:r>
              <a:rPr lang="en-US" cap="none" dirty="0" smtClean="0">
                <a:latin typeface="Bodoni MT" panose="02070603080606020203" pitchFamily="18" charset="0"/>
              </a:rPr>
              <a:t>any authors argue that there are three main functions that characterize the periphrastic construction: (</a:t>
            </a:r>
            <a:r>
              <a:rPr lang="en-US" cap="none" dirty="0" err="1" smtClean="0">
                <a:latin typeface="Bodoni MT" panose="02070603080606020203" pitchFamily="18" charset="0"/>
              </a:rPr>
              <a:t>i</a:t>
            </a:r>
            <a:r>
              <a:rPr lang="en-US" cap="none" dirty="0" smtClean="0">
                <a:latin typeface="Bodoni MT" panose="02070603080606020203" pitchFamily="18" charset="0"/>
              </a:rPr>
              <a:t>) the object is promoted (foregrounding) or topicalized (e.g., </a:t>
            </a:r>
            <a:r>
              <a:rPr lang="en-US" cap="none" dirty="0" err="1">
                <a:latin typeface="Bodoni MT" panose="02070603080606020203" pitchFamily="18" charset="0"/>
              </a:rPr>
              <a:t>G</a:t>
            </a:r>
            <a:r>
              <a:rPr lang="en-US" cap="none" dirty="0" err="1" smtClean="0">
                <a:latin typeface="Bodoni MT" panose="02070603080606020203" pitchFamily="18" charset="0"/>
              </a:rPr>
              <a:t>ivon</a:t>
            </a:r>
            <a:r>
              <a:rPr lang="en-US" cap="none" dirty="0" smtClean="0">
                <a:latin typeface="Bodoni MT" panose="02070603080606020203" pitchFamily="18" charset="0"/>
              </a:rPr>
              <a:t> 1979, </a:t>
            </a:r>
            <a:r>
              <a:rPr lang="en-US" cap="none" dirty="0">
                <a:latin typeface="Bodoni MT" panose="02070603080606020203" pitchFamily="18" charset="0"/>
              </a:rPr>
              <a:t>G</a:t>
            </a:r>
            <a:r>
              <a:rPr lang="en-US" cap="none" dirty="0" smtClean="0">
                <a:latin typeface="Bodoni MT" panose="02070603080606020203" pitchFamily="18" charset="0"/>
              </a:rPr>
              <a:t>oldberg 2003), (ii) the subject is demoted (backgrounding) (e.g., </a:t>
            </a:r>
            <a:r>
              <a:rPr lang="en-US" cap="none" dirty="0">
                <a:latin typeface="Bodoni MT" panose="02070603080606020203" pitchFamily="18" charset="0"/>
              </a:rPr>
              <a:t>K</a:t>
            </a:r>
            <a:r>
              <a:rPr lang="en-US" cap="none" dirty="0" smtClean="0">
                <a:latin typeface="Bodoni MT" panose="02070603080606020203" pitchFamily="18" charset="0"/>
              </a:rPr>
              <a:t>eenan 1987b, </a:t>
            </a:r>
            <a:r>
              <a:rPr lang="en-US" cap="none" dirty="0">
                <a:latin typeface="Bodoni MT" panose="02070603080606020203" pitchFamily="18" charset="0"/>
              </a:rPr>
              <a:t>G</a:t>
            </a:r>
            <a:r>
              <a:rPr lang="en-US" cap="none" dirty="0" smtClean="0">
                <a:latin typeface="Bodoni MT" panose="02070603080606020203" pitchFamily="18" charset="0"/>
              </a:rPr>
              <a:t>oldberg 2003), (iii) the verb is converted into a semantically </a:t>
            </a:r>
            <a:r>
              <a:rPr lang="en-US" cap="none" dirty="0" err="1" smtClean="0">
                <a:latin typeface="Bodoni MT" panose="02070603080606020203" pitchFamily="18" charset="0"/>
              </a:rPr>
              <a:t>unaccusative</a:t>
            </a:r>
            <a:r>
              <a:rPr lang="en-US" cap="none" dirty="0" smtClean="0">
                <a:latin typeface="Bodoni MT" panose="02070603080606020203" pitchFamily="18" charset="0"/>
              </a:rPr>
              <a:t> verb (e.g., </a:t>
            </a:r>
            <a:r>
              <a:rPr lang="en-US" cap="none" dirty="0" err="1" smtClean="0">
                <a:latin typeface="Bodoni MT" panose="02070603080606020203" pitchFamily="18" charset="0"/>
              </a:rPr>
              <a:t>haspelmath</a:t>
            </a:r>
            <a:r>
              <a:rPr lang="en-US" cap="none" dirty="0" smtClean="0">
                <a:latin typeface="Bodoni MT" panose="02070603080606020203" pitchFamily="18" charset="0"/>
              </a:rPr>
              <a:t> 1990).</a:t>
            </a:r>
          </a:p>
          <a:p>
            <a:pPr marL="0" indent="0">
              <a:buNone/>
            </a:pPr>
            <a:r>
              <a:rPr lang="en-US" cap="none" dirty="0" smtClean="0">
                <a:latin typeface="Bodoni MT" panose="02070603080606020203" pitchFamily="18" charset="0"/>
              </a:rPr>
              <a:t>20. El </a:t>
            </a:r>
            <a:r>
              <a:rPr lang="en-US" cap="none" dirty="0" err="1" smtClean="0">
                <a:latin typeface="Bodoni MT" panose="02070603080606020203" pitchFamily="18" charset="0"/>
              </a:rPr>
              <a:t>edificio</a:t>
            </a:r>
            <a:r>
              <a:rPr lang="en-US" cap="none" dirty="0" smtClean="0">
                <a:latin typeface="Bodoni MT" panose="02070603080606020203" pitchFamily="18" charset="0"/>
              </a:rPr>
              <a:t> </a:t>
            </a:r>
            <a:r>
              <a:rPr lang="en-US" cap="none" dirty="0" err="1" smtClean="0">
                <a:latin typeface="Bodoni MT" panose="02070603080606020203" pitchFamily="18" charset="0"/>
              </a:rPr>
              <a:t>fue</a:t>
            </a:r>
            <a:r>
              <a:rPr lang="en-US" cap="none" dirty="0" smtClean="0">
                <a:latin typeface="Bodoni MT" panose="02070603080606020203" pitchFamily="18" charset="0"/>
              </a:rPr>
              <a:t> </a:t>
            </a:r>
            <a:r>
              <a:rPr lang="en-US" cap="none" dirty="0" err="1" smtClean="0">
                <a:latin typeface="Bodoni MT" panose="02070603080606020203" pitchFamily="18" charset="0"/>
              </a:rPr>
              <a:t>construido</a:t>
            </a:r>
            <a:r>
              <a:rPr lang="en-US" cap="none" dirty="0" smtClean="0">
                <a:latin typeface="Bodoni MT" panose="02070603080606020203" pitchFamily="18" charset="0"/>
              </a:rPr>
              <a:t> </a:t>
            </a:r>
            <a:r>
              <a:rPr lang="en-US" cap="none" dirty="0" err="1" smtClean="0">
                <a:latin typeface="Bodoni MT" panose="02070603080606020203" pitchFamily="18" charset="0"/>
              </a:rPr>
              <a:t>en</a:t>
            </a:r>
            <a:r>
              <a:rPr lang="en-US" cap="none" dirty="0" smtClean="0">
                <a:latin typeface="Bodoni MT" panose="02070603080606020203" pitchFamily="18" charset="0"/>
              </a:rPr>
              <a:t> 2011. </a:t>
            </a:r>
          </a:p>
          <a:p>
            <a:pPr marL="0" indent="0">
              <a:buNone/>
            </a:pPr>
            <a:r>
              <a:rPr lang="en-US" cap="none" dirty="0">
                <a:latin typeface="Bodoni MT" panose="02070603080606020203" pitchFamily="18" charset="0"/>
              </a:rPr>
              <a:t>F</a:t>
            </a:r>
            <a:r>
              <a:rPr lang="en-US" cap="none" dirty="0" smtClean="0">
                <a:latin typeface="Bodoni MT" panose="02070603080606020203" pitchFamily="18" charset="0"/>
              </a:rPr>
              <a:t>ollowing </a:t>
            </a:r>
            <a:r>
              <a:rPr lang="en-US" cap="none" dirty="0">
                <a:latin typeface="Bodoni MT" panose="02070603080606020203" pitchFamily="18" charset="0"/>
              </a:rPr>
              <a:t>C</a:t>
            </a:r>
            <a:r>
              <a:rPr lang="en-US" cap="none" dirty="0" smtClean="0">
                <a:latin typeface="Bodoni MT" panose="02070603080606020203" pitchFamily="18" charset="0"/>
              </a:rPr>
              <a:t>arranza (2020), it is assumed that there are sharp differences between the periphrastic passive and the se passive. the internal argument in se passives can be a bare nominal, but this is less frequent in the periphrastic passive, although also grammatical (Sanchez </a:t>
            </a:r>
            <a:r>
              <a:rPr lang="en-US" cap="none" dirty="0">
                <a:latin typeface="Bodoni MT" panose="02070603080606020203" pitchFamily="18" charset="0"/>
              </a:rPr>
              <a:t>L</a:t>
            </a:r>
            <a:r>
              <a:rPr lang="en-US" cap="none" dirty="0" smtClean="0">
                <a:latin typeface="Bodoni MT" panose="02070603080606020203" pitchFamily="18" charset="0"/>
              </a:rPr>
              <a:t>opez 2002).</a:t>
            </a:r>
          </a:p>
          <a:p>
            <a:pPr marL="0" indent="0">
              <a:buNone/>
            </a:pPr>
            <a:r>
              <a:rPr lang="en-US" cap="none" dirty="0" smtClean="0">
                <a:latin typeface="Bodoni MT" panose="02070603080606020203" pitchFamily="18" charset="0"/>
              </a:rPr>
              <a:t>21. Se </a:t>
            </a:r>
            <a:r>
              <a:rPr lang="en-US" cap="none" dirty="0" err="1" smtClean="0">
                <a:latin typeface="Bodoni MT" panose="02070603080606020203" pitchFamily="18" charset="0"/>
              </a:rPr>
              <a:t>vendieron</a:t>
            </a:r>
            <a:r>
              <a:rPr lang="en-US" cap="none" dirty="0" smtClean="0">
                <a:latin typeface="Bodoni MT" panose="02070603080606020203" pitchFamily="18" charset="0"/>
              </a:rPr>
              <a:t> </a:t>
            </a:r>
            <a:r>
              <a:rPr lang="en-US" cap="none" dirty="0" err="1" smtClean="0">
                <a:latin typeface="Bodoni MT" panose="02070603080606020203" pitchFamily="18" charset="0"/>
              </a:rPr>
              <a:t>departamentos</a:t>
            </a:r>
            <a:r>
              <a:rPr lang="en-US" cap="none" dirty="0" smtClean="0">
                <a:latin typeface="Bodoni MT" panose="02070603080606020203" pitchFamily="18" charset="0"/>
              </a:rPr>
              <a:t>.</a:t>
            </a:r>
          </a:p>
          <a:p>
            <a:pPr marL="0" indent="0">
              <a:buNone/>
            </a:pPr>
            <a:r>
              <a:rPr lang="en-US" cap="none" dirty="0" smtClean="0">
                <a:latin typeface="Bodoni MT" panose="02070603080606020203" pitchFamily="18" charset="0"/>
              </a:rPr>
              <a:t>22. ?? </a:t>
            </a:r>
            <a:r>
              <a:rPr lang="en-US" cap="none" dirty="0" err="1" smtClean="0">
                <a:latin typeface="Bodoni MT" panose="02070603080606020203" pitchFamily="18" charset="0"/>
              </a:rPr>
              <a:t>fueron</a:t>
            </a:r>
            <a:r>
              <a:rPr lang="en-US" cap="none" dirty="0" smtClean="0">
                <a:latin typeface="Bodoni MT" panose="02070603080606020203" pitchFamily="18" charset="0"/>
              </a:rPr>
              <a:t> </a:t>
            </a:r>
            <a:r>
              <a:rPr lang="en-US" cap="none" dirty="0" err="1" smtClean="0">
                <a:latin typeface="Bodoni MT" panose="02070603080606020203" pitchFamily="18" charset="0"/>
              </a:rPr>
              <a:t>vendidos</a:t>
            </a:r>
            <a:r>
              <a:rPr lang="en-US" cap="none" dirty="0" smtClean="0">
                <a:latin typeface="Bodoni MT" panose="02070603080606020203" pitchFamily="18" charset="0"/>
              </a:rPr>
              <a:t> </a:t>
            </a:r>
            <a:r>
              <a:rPr lang="en-US" cap="none" dirty="0" err="1" smtClean="0">
                <a:latin typeface="Bodoni MT" panose="02070603080606020203" pitchFamily="18" charset="0"/>
              </a:rPr>
              <a:t>departamentos</a:t>
            </a:r>
            <a:r>
              <a:rPr lang="en-US" cap="none" dirty="0" smtClean="0">
                <a:latin typeface="Bodoni MT" panose="02070603080606020203" pitchFamily="18" charset="0"/>
              </a:rPr>
              <a:t>.</a:t>
            </a:r>
          </a:p>
          <a:p>
            <a:pPr marL="0" indent="0">
              <a:buNone/>
            </a:pPr>
            <a:endParaRPr lang="es-MX" dirty="0" smtClean="0">
              <a:latin typeface="Bodoni MT" panose="02070603080606020203" pitchFamily="18" charset="0"/>
            </a:endParaRPr>
          </a:p>
          <a:p>
            <a:pPr marL="0" indent="0">
              <a:buNone/>
            </a:pPr>
            <a:endParaRPr lang="es-AR" dirty="0">
              <a:latin typeface="Bodoni MT" panose="02070603080606020203" pitchFamily="18" charset="0"/>
            </a:endParaRPr>
          </a:p>
        </p:txBody>
      </p:sp>
    </p:spTree>
    <p:extLst>
      <p:ext uri="{BB962C8B-B14F-4D97-AF65-F5344CB8AC3E}">
        <p14:creationId xmlns:p14="http://schemas.microsoft.com/office/powerpoint/2010/main" val="32448148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1" y="685801"/>
            <a:ext cx="10396882" cy="529046"/>
          </a:xfrm>
        </p:spPr>
        <p:txBody>
          <a:bodyPr>
            <a:normAutofit/>
          </a:bodyPr>
          <a:lstStyle/>
          <a:p>
            <a:pPr algn="ctr"/>
            <a:r>
              <a:rPr lang="en-US" sz="1800" dirty="0">
                <a:latin typeface="Bodoni MT" panose="02070603080606020203" pitchFamily="18" charset="0"/>
              </a:rPr>
              <a:t>POSSIBLE STRUCTURES IN SPANISH FOR THE PASSIVE IN ENGLISH</a:t>
            </a:r>
            <a:endParaRPr lang="es-AR" sz="1800" dirty="0">
              <a:latin typeface="Bodoni MT" panose="02070603080606020203" pitchFamily="18" charset="0"/>
            </a:endParaRPr>
          </a:p>
        </p:txBody>
      </p:sp>
      <p:sp>
        <p:nvSpPr>
          <p:cNvPr id="3" name="Marcador de contenido 2"/>
          <p:cNvSpPr>
            <a:spLocks noGrp="1"/>
          </p:cNvSpPr>
          <p:nvPr>
            <p:ph sz="quarter" idx="13"/>
          </p:nvPr>
        </p:nvSpPr>
        <p:spPr>
          <a:xfrm>
            <a:off x="687976" y="1084216"/>
            <a:ext cx="10394707" cy="4611189"/>
          </a:xfrm>
        </p:spPr>
        <p:txBody>
          <a:bodyPr>
            <a:normAutofit fontScale="55000" lnSpcReduction="20000"/>
          </a:bodyPr>
          <a:lstStyle/>
          <a:p>
            <a:pPr marL="0" indent="0">
              <a:buNone/>
            </a:pPr>
            <a:r>
              <a:rPr lang="es-AR" cap="none" dirty="0" err="1">
                <a:latin typeface="Bodoni MT" panose="02070603080606020203" pitchFamily="18" charset="0"/>
              </a:rPr>
              <a:t>A</a:t>
            </a:r>
            <a:r>
              <a:rPr lang="es-AR" cap="none" dirty="0" err="1" smtClean="0">
                <a:latin typeface="Bodoni MT" panose="02070603080606020203" pitchFamily="18" charset="0"/>
              </a:rPr>
              <a:t>nother</a:t>
            </a:r>
            <a:r>
              <a:rPr lang="es-AR" cap="none" dirty="0" smtClean="0">
                <a:latin typeface="Bodoni MT" panose="02070603080606020203" pitchFamily="18" charset="0"/>
              </a:rPr>
              <a:t> </a:t>
            </a:r>
            <a:r>
              <a:rPr lang="es-AR" cap="none" dirty="0" err="1" smtClean="0">
                <a:latin typeface="Bodoni MT" panose="02070603080606020203" pitchFamily="18" charset="0"/>
              </a:rPr>
              <a:t>significant</a:t>
            </a:r>
            <a:r>
              <a:rPr lang="es-AR" cap="none" dirty="0" smtClean="0">
                <a:latin typeface="Bodoni MT" panose="02070603080606020203" pitchFamily="18" charset="0"/>
              </a:rPr>
              <a:t> </a:t>
            </a:r>
            <a:r>
              <a:rPr lang="es-AR" cap="none" dirty="0" err="1" smtClean="0">
                <a:latin typeface="Bodoni MT" panose="02070603080606020203" pitchFamily="18" charset="0"/>
              </a:rPr>
              <a:t>difference</a:t>
            </a:r>
            <a:r>
              <a:rPr lang="es-AR" cap="none" dirty="0" smtClean="0">
                <a:latin typeface="Bodoni MT" panose="02070603080606020203" pitchFamily="18" charset="0"/>
              </a:rPr>
              <a:t> </a:t>
            </a:r>
            <a:r>
              <a:rPr lang="es-AR" cap="none" dirty="0" err="1" smtClean="0">
                <a:latin typeface="Bodoni MT" panose="02070603080606020203" pitchFamily="18" charset="0"/>
              </a:rPr>
              <a:t>that</a:t>
            </a:r>
            <a:r>
              <a:rPr lang="es-AR" cap="none" dirty="0" smtClean="0">
                <a:latin typeface="Bodoni MT" panose="02070603080606020203" pitchFamily="18" charset="0"/>
              </a:rPr>
              <a:t> can be </a:t>
            </a:r>
            <a:r>
              <a:rPr lang="es-AR" cap="none" dirty="0" err="1" smtClean="0">
                <a:latin typeface="Bodoni MT" panose="02070603080606020203" pitchFamily="18" charset="0"/>
              </a:rPr>
              <a:t>mentioned</a:t>
            </a:r>
            <a:r>
              <a:rPr lang="es-AR" cap="none" dirty="0" smtClean="0">
                <a:latin typeface="Bodoni MT" panose="02070603080606020203" pitchFamily="18" charset="0"/>
              </a:rPr>
              <a:t> </a:t>
            </a:r>
            <a:r>
              <a:rPr lang="es-AR" cap="none" dirty="0" err="1" smtClean="0">
                <a:latin typeface="Bodoni MT" panose="02070603080606020203" pitchFamily="18" charset="0"/>
              </a:rPr>
              <a:t>is</a:t>
            </a:r>
            <a:r>
              <a:rPr lang="es-AR" cap="none" dirty="0" smtClean="0">
                <a:latin typeface="Bodoni MT" panose="02070603080606020203" pitchFamily="18" charset="0"/>
              </a:rPr>
              <a:t> </a:t>
            </a:r>
            <a:r>
              <a:rPr lang="es-AR" cap="none" dirty="0" err="1" smtClean="0">
                <a:latin typeface="Bodoni MT" panose="02070603080606020203" pitchFamily="18" charset="0"/>
              </a:rPr>
              <a:t>the</a:t>
            </a:r>
            <a:r>
              <a:rPr lang="es-AR" cap="none" dirty="0" smtClean="0">
                <a:latin typeface="Bodoni MT" panose="02070603080606020203" pitchFamily="18" charset="0"/>
              </a:rPr>
              <a:t> </a:t>
            </a:r>
            <a:r>
              <a:rPr lang="es-AR" cap="none" dirty="0" err="1" smtClean="0">
                <a:latin typeface="Bodoni MT" panose="02070603080606020203" pitchFamily="18" charset="0"/>
              </a:rPr>
              <a:t>fact</a:t>
            </a:r>
            <a:r>
              <a:rPr lang="es-AR" cap="none" dirty="0" smtClean="0">
                <a:latin typeface="Bodoni MT" panose="02070603080606020203" pitchFamily="18" charset="0"/>
              </a:rPr>
              <a:t> </a:t>
            </a:r>
            <a:r>
              <a:rPr lang="es-AR" cap="none" dirty="0" err="1" smtClean="0">
                <a:latin typeface="Bodoni MT" panose="02070603080606020203" pitchFamily="18" charset="0"/>
              </a:rPr>
              <a:t>that</a:t>
            </a:r>
            <a:r>
              <a:rPr lang="es-AR" cap="none" dirty="0" smtClean="0">
                <a:latin typeface="Bodoni MT" panose="02070603080606020203" pitchFamily="18" charset="0"/>
              </a:rPr>
              <a:t> </a:t>
            </a:r>
            <a:r>
              <a:rPr lang="es-AR" cap="none" dirty="0" err="1" smtClean="0">
                <a:latin typeface="Bodoni MT" panose="02070603080606020203" pitchFamily="18" charset="0"/>
              </a:rPr>
              <a:t>periphrastic</a:t>
            </a:r>
            <a:r>
              <a:rPr lang="es-AR" cap="none" dirty="0" smtClean="0">
                <a:latin typeface="Bodoni MT" panose="02070603080606020203" pitchFamily="18" charset="0"/>
              </a:rPr>
              <a:t> </a:t>
            </a:r>
            <a:r>
              <a:rPr lang="es-AR" cap="none" dirty="0" err="1" smtClean="0">
                <a:latin typeface="Bodoni MT" panose="02070603080606020203" pitchFamily="18" charset="0"/>
              </a:rPr>
              <a:t>passives</a:t>
            </a:r>
            <a:r>
              <a:rPr lang="es-AR" cap="none" dirty="0" smtClean="0">
                <a:latin typeface="Bodoni MT" panose="02070603080606020203" pitchFamily="18" charset="0"/>
              </a:rPr>
              <a:t> </a:t>
            </a:r>
            <a:r>
              <a:rPr lang="es-AR" cap="none" dirty="0" err="1" smtClean="0">
                <a:latin typeface="Bodoni MT" panose="02070603080606020203" pitchFamily="18" charset="0"/>
              </a:rPr>
              <a:t>allow</a:t>
            </a:r>
            <a:r>
              <a:rPr lang="es-AR" cap="none" dirty="0" smtClean="0">
                <a:latin typeface="Bodoni MT" panose="02070603080606020203" pitchFamily="18" charset="0"/>
              </a:rPr>
              <a:t> </a:t>
            </a:r>
            <a:r>
              <a:rPr lang="es-AR" cap="none" dirty="0" err="1" smtClean="0">
                <a:latin typeface="Bodoni MT" panose="02070603080606020203" pitchFamily="18" charset="0"/>
              </a:rPr>
              <a:t>agent</a:t>
            </a:r>
            <a:r>
              <a:rPr lang="es-AR" cap="none" dirty="0" smtClean="0">
                <a:latin typeface="Bodoni MT" panose="02070603080606020203" pitchFamily="18" charset="0"/>
              </a:rPr>
              <a:t> </a:t>
            </a:r>
            <a:r>
              <a:rPr lang="es-AR" cap="none" dirty="0" err="1" smtClean="0">
                <a:latin typeface="Bodoni MT" panose="02070603080606020203" pitchFamily="18" charset="0"/>
              </a:rPr>
              <a:t>complements</a:t>
            </a:r>
            <a:r>
              <a:rPr lang="es-AR" cap="none" dirty="0" smtClean="0">
                <a:latin typeface="Bodoni MT" panose="02070603080606020203" pitchFamily="18" charset="0"/>
              </a:rPr>
              <a:t> and se </a:t>
            </a:r>
            <a:r>
              <a:rPr lang="es-AR" cap="none" dirty="0" err="1" smtClean="0">
                <a:latin typeface="Bodoni MT" panose="02070603080606020203" pitchFamily="18" charset="0"/>
              </a:rPr>
              <a:t>passives</a:t>
            </a:r>
            <a:r>
              <a:rPr lang="es-AR" cap="none" dirty="0" smtClean="0">
                <a:latin typeface="Bodoni MT" panose="02070603080606020203" pitchFamily="18" charset="0"/>
              </a:rPr>
              <a:t> do </a:t>
            </a:r>
            <a:r>
              <a:rPr lang="es-AR" cap="none" dirty="0" err="1" smtClean="0">
                <a:latin typeface="Bodoni MT" panose="02070603080606020203" pitchFamily="18" charset="0"/>
              </a:rPr>
              <a:t>not</a:t>
            </a:r>
            <a:r>
              <a:rPr lang="es-AR" cap="none" dirty="0" smtClean="0">
                <a:latin typeface="Bodoni MT" panose="02070603080606020203" pitchFamily="18" charset="0"/>
              </a:rPr>
              <a:t> combine </a:t>
            </a:r>
            <a:r>
              <a:rPr lang="es-AR" cap="none" dirty="0" err="1" smtClean="0">
                <a:latin typeface="Bodoni MT" panose="02070603080606020203" pitchFamily="18" charset="0"/>
              </a:rPr>
              <a:t>with</a:t>
            </a:r>
            <a:r>
              <a:rPr lang="es-AR" cap="none" dirty="0" smtClean="0">
                <a:latin typeface="Bodoni MT" panose="02070603080606020203" pitchFamily="18" charset="0"/>
              </a:rPr>
              <a:t> real </a:t>
            </a:r>
            <a:r>
              <a:rPr lang="es-AR" cap="none" dirty="0" err="1" smtClean="0">
                <a:latin typeface="Bodoni MT" panose="02070603080606020203" pitchFamily="18" charset="0"/>
              </a:rPr>
              <a:t>agent</a:t>
            </a:r>
            <a:r>
              <a:rPr lang="es-AR" cap="none" dirty="0" smtClean="0">
                <a:latin typeface="Bodoni MT" panose="02070603080606020203" pitchFamily="18" charset="0"/>
              </a:rPr>
              <a:t> </a:t>
            </a:r>
            <a:r>
              <a:rPr lang="es-AR" cap="none" dirty="0" err="1" smtClean="0">
                <a:latin typeface="Bodoni MT" panose="02070603080606020203" pitchFamily="18" charset="0"/>
              </a:rPr>
              <a:t>complements</a:t>
            </a:r>
            <a:r>
              <a:rPr lang="es-AR" cap="none" dirty="0" smtClean="0">
                <a:latin typeface="Bodoni MT" panose="02070603080606020203" pitchFamily="18" charset="0"/>
              </a:rPr>
              <a:t> (</a:t>
            </a:r>
            <a:r>
              <a:rPr lang="es-AR" cap="none" dirty="0" err="1" smtClean="0">
                <a:latin typeface="Bodoni MT" panose="02070603080606020203" pitchFamily="18" charset="0"/>
              </a:rPr>
              <a:t>pujalte</a:t>
            </a:r>
            <a:r>
              <a:rPr lang="es-AR" cap="none" dirty="0" smtClean="0">
                <a:latin typeface="Bodoni MT" panose="02070603080606020203" pitchFamily="18" charset="0"/>
              </a:rPr>
              <a:t> 2013)</a:t>
            </a:r>
          </a:p>
          <a:p>
            <a:pPr marL="0" indent="0">
              <a:buNone/>
            </a:pPr>
            <a:r>
              <a:rPr lang="es-AR" cap="none" dirty="0" smtClean="0">
                <a:latin typeface="Bodoni MT" panose="02070603080606020203" pitchFamily="18" charset="0"/>
              </a:rPr>
              <a:t>23. El edificio fue construido por el arquitecto </a:t>
            </a:r>
            <a:r>
              <a:rPr lang="es-AR" cap="none" dirty="0" err="1" smtClean="0">
                <a:latin typeface="Bodoni MT" panose="02070603080606020203" pitchFamily="18" charset="0"/>
              </a:rPr>
              <a:t>Martinez</a:t>
            </a:r>
            <a:r>
              <a:rPr lang="es-AR" cap="none" dirty="0" smtClean="0">
                <a:latin typeface="Bodoni MT" panose="02070603080606020203" pitchFamily="18" charset="0"/>
              </a:rPr>
              <a:t>.</a:t>
            </a:r>
          </a:p>
          <a:p>
            <a:pPr marL="0" indent="0">
              <a:buNone/>
            </a:pPr>
            <a:r>
              <a:rPr lang="es-AR" cap="none" dirty="0" smtClean="0">
                <a:latin typeface="Bodoni MT" panose="02070603080606020203" pitchFamily="18" charset="0"/>
              </a:rPr>
              <a:t>24. ?? se construyó el edificio por la empresa.</a:t>
            </a:r>
          </a:p>
          <a:p>
            <a:pPr marL="0" indent="0">
              <a:buNone/>
            </a:pPr>
            <a:r>
              <a:rPr lang="es-AR" cap="none" dirty="0" smtClean="0">
                <a:latin typeface="Bodoni MT" panose="02070603080606020203" pitchFamily="18" charset="0"/>
              </a:rPr>
              <a:t>25. * Se construyó el edificio por el arquitecto </a:t>
            </a:r>
            <a:r>
              <a:rPr lang="es-AR" cap="none" dirty="0" err="1" smtClean="0">
                <a:latin typeface="Bodoni MT" panose="02070603080606020203" pitchFamily="18" charset="0"/>
              </a:rPr>
              <a:t>Martinez</a:t>
            </a:r>
            <a:r>
              <a:rPr lang="es-AR" cap="none" dirty="0" smtClean="0">
                <a:latin typeface="Bodoni MT" panose="02070603080606020203" pitchFamily="18" charset="0"/>
              </a:rPr>
              <a:t>. </a:t>
            </a:r>
          </a:p>
          <a:p>
            <a:pPr marL="0" indent="0">
              <a:buNone/>
            </a:pPr>
            <a:r>
              <a:rPr lang="es-AR" cap="none" dirty="0" smtClean="0">
                <a:latin typeface="Bodoni MT" panose="02070603080606020203" pitchFamily="18" charset="0"/>
              </a:rPr>
              <a:t>Se </a:t>
            </a:r>
            <a:r>
              <a:rPr lang="es-AR" cap="none" dirty="0" err="1" smtClean="0">
                <a:latin typeface="Bodoni MT" panose="02070603080606020203" pitchFamily="18" charset="0"/>
              </a:rPr>
              <a:t>passives</a:t>
            </a:r>
            <a:r>
              <a:rPr lang="es-AR" cap="none" dirty="0" smtClean="0">
                <a:latin typeface="Bodoni MT" panose="02070603080606020203" pitchFamily="18" charset="0"/>
              </a:rPr>
              <a:t> </a:t>
            </a:r>
            <a:r>
              <a:rPr lang="es-AR" cap="none" dirty="0" err="1" smtClean="0">
                <a:latin typeface="Bodoni MT" panose="02070603080606020203" pitchFamily="18" charset="0"/>
              </a:rPr>
              <a:t>tend</a:t>
            </a:r>
            <a:r>
              <a:rPr lang="es-AR" cap="none" dirty="0" smtClean="0">
                <a:latin typeface="Bodoni MT" panose="02070603080606020203" pitchFamily="18" charset="0"/>
              </a:rPr>
              <a:t> to be </a:t>
            </a:r>
            <a:r>
              <a:rPr lang="es-AR" cap="none" dirty="0" err="1" smtClean="0">
                <a:latin typeface="Bodoni MT" panose="02070603080606020203" pitchFamily="18" charset="0"/>
              </a:rPr>
              <a:t>thetic</a:t>
            </a:r>
            <a:r>
              <a:rPr lang="es-AR" cap="none" dirty="0" smtClean="0">
                <a:latin typeface="Bodoni MT" panose="02070603080606020203" pitchFamily="18" charset="0"/>
              </a:rPr>
              <a:t> </a:t>
            </a:r>
            <a:r>
              <a:rPr lang="es-AR" cap="none" dirty="0" err="1" smtClean="0">
                <a:latin typeface="Bodoni MT" panose="02070603080606020203" pitchFamily="18" charset="0"/>
              </a:rPr>
              <a:t>statements</a:t>
            </a:r>
            <a:r>
              <a:rPr lang="es-AR" cap="none" dirty="0" smtClean="0">
                <a:latin typeface="Bodoni MT" panose="02070603080606020203" pitchFamily="18" charset="0"/>
              </a:rPr>
              <a:t> </a:t>
            </a:r>
            <a:r>
              <a:rPr lang="es-AR" cap="none" dirty="0" err="1" smtClean="0">
                <a:latin typeface="Bodoni MT" panose="02070603080606020203" pitchFamily="18" charset="0"/>
              </a:rPr>
              <a:t>where</a:t>
            </a:r>
            <a:r>
              <a:rPr lang="es-AR" cap="none" dirty="0" smtClean="0">
                <a:latin typeface="Bodoni MT" panose="02070603080606020203" pitchFamily="18" charset="0"/>
              </a:rPr>
              <a:t> </a:t>
            </a:r>
            <a:r>
              <a:rPr lang="es-AR" cap="none" dirty="0" err="1" smtClean="0">
                <a:latin typeface="Bodoni MT" panose="02070603080606020203" pitchFamily="18" charset="0"/>
              </a:rPr>
              <a:t>the</a:t>
            </a:r>
            <a:r>
              <a:rPr lang="es-AR" cap="none" dirty="0" smtClean="0">
                <a:latin typeface="Bodoni MT" panose="02070603080606020203" pitchFamily="18" charset="0"/>
              </a:rPr>
              <a:t> </a:t>
            </a:r>
            <a:r>
              <a:rPr lang="es-AR" cap="none" dirty="0" err="1" smtClean="0">
                <a:latin typeface="Bodoni MT" panose="02070603080606020203" pitchFamily="18" charset="0"/>
              </a:rPr>
              <a:t>internal</a:t>
            </a:r>
            <a:r>
              <a:rPr lang="es-AR" cap="none" dirty="0" smtClean="0">
                <a:latin typeface="Bodoni MT" panose="02070603080606020203" pitchFamily="18" charset="0"/>
              </a:rPr>
              <a:t> </a:t>
            </a:r>
            <a:r>
              <a:rPr lang="es-AR" cap="none" dirty="0" err="1" smtClean="0">
                <a:latin typeface="Bodoni MT" panose="02070603080606020203" pitchFamily="18" charset="0"/>
              </a:rPr>
              <a:t>argument</a:t>
            </a:r>
            <a:r>
              <a:rPr lang="es-AR" cap="none" dirty="0" smtClean="0">
                <a:latin typeface="Bodoni MT" panose="02070603080606020203" pitchFamily="18" charset="0"/>
              </a:rPr>
              <a:t> </a:t>
            </a:r>
            <a:r>
              <a:rPr lang="es-AR" cap="none" dirty="0" err="1" smtClean="0">
                <a:latin typeface="Bodoni MT" panose="02070603080606020203" pitchFamily="18" charset="0"/>
              </a:rPr>
              <a:t>is</a:t>
            </a:r>
            <a:r>
              <a:rPr lang="es-AR" cap="none" dirty="0" smtClean="0">
                <a:latin typeface="Bodoni MT" panose="02070603080606020203" pitchFamily="18" charset="0"/>
              </a:rPr>
              <a:t> postverbal, </a:t>
            </a:r>
            <a:r>
              <a:rPr lang="es-AR" cap="none" dirty="0" err="1" smtClean="0">
                <a:latin typeface="Bodoni MT" panose="02070603080606020203" pitchFamily="18" charset="0"/>
              </a:rPr>
              <a:t>while</a:t>
            </a:r>
            <a:r>
              <a:rPr lang="es-AR" cap="none" dirty="0" smtClean="0">
                <a:latin typeface="Bodoni MT" panose="02070603080606020203" pitchFamily="18" charset="0"/>
              </a:rPr>
              <a:t> </a:t>
            </a:r>
            <a:r>
              <a:rPr lang="es-AR" cap="none" dirty="0" err="1" smtClean="0">
                <a:latin typeface="Bodoni MT" panose="02070603080606020203" pitchFamily="18" charset="0"/>
              </a:rPr>
              <a:t>periphrastic</a:t>
            </a:r>
            <a:r>
              <a:rPr lang="es-AR" cap="none" dirty="0" smtClean="0">
                <a:latin typeface="Bodoni MT" panose="02070603080606020203" pitchFamily="18" charset="0"/>
              </a:rPr>
              <a:t> </a:t>
            </a:r>
            <a:r>
              <a:rPr lang="es-AR" cap="none" dirty="0" err="1" smtClean="0">
                <a:latin typeface="Bodoni MT" panose="02070603080606020203" pitchFamily="18" charset="0"/>
              </a:rPr>
              <a:t>passives</a:t>
            </a:r>
            <a:r>
              <a:rPr lang="es-AR" cap="none" dirty="0" smtClean="0">
                <a:latin typeface="Bodoni MT" panose="02070603080606020203" pitchFamily="18" charset="0"/>
              </a:rPr>
              <a:t> are cases </a:t>
            </a:r>
            <a:r>
              <a:rPr lang="es-AR" cap="none" dirty="0" err="1" smtClean="0">
                <a:latin typeface="Bodoni MT" panose="02070603080606020203" pitchFamily="18" charset="0"/>
              </a:rPr>
              <a:t>where</a:t>
            </a:r>
            <a:r>
              <a:rPr lang="es-AR" cap="none" dirty="0" smtClean="0">
                <a:latin typeface="Bodoni MT" panose="02070603080606020203" pitchFamily="18" charset="0"/>
              </a:rPr>
              <a:t> </a:t>
            </a:r>
            <a:r>
              <a:rPr lang="es-AR" cap="none" dirty="0" err="1" smtClean="0">
                <a:latin typeface="Bodoni MT" panose="02070603080606020203" pitchFamily="18" charset="0"/>
              </a:rPr>
              <a:t>the</a:t>
            </a:r>
            <a:r>
              <a:rPr lang="es-AR" cap="none" dirty="0" smtClean="0">
                <a:latin typeface="Bodoni MT" panose="02070603080606020203" pitchFamily="18" charset="0"/>
              </a:rPr>
              <a:t> </a:t>
            </a:r>
            <a:r>
              <a:rPr lang="es-AR" cap="none" dirty="0" err="1" smtClean="0">
                <a:latin typeface="Bodoni MT" panose="02070603080606020203" pitchFamily="18" charset="0"/>
              </a:rPr>
              <a:t>internal</a:t>
            </a:r>
            <a:r>
              <a:rPr lang="es-AR" cap="none" dirty="0" smtClean="0">
                <a:latin typeface="Bodoni MT" panose="02070603080606020203" pitchFamily="18" charset="0"/>
              </a:rPr>
              <a:t> </a:t>
            </a:r>
            <a:r>
              <a:rPr lang="es-AR" cap="none" dirty="0" err="1" smtClean="0">
                <a:latin typeface="Bodoni MT" panose="02070603080606020203" pitchFamily="18" charset="0"/>
              </a:rPr>
              <a:t>argument</a:t>
            </a:r>
            <a:r>
              <a:rPr lang="es-AR" cap="none" dirty="0" smtClean="0">
                <a:latin typeface="Bodoni MT" panose="02070603080606020203" pitchFamily="18" charset="0"/>
              </a:rPr>
              <a:t> </a:t>
            </a:r>
            <a:r>
              <a:rPr lang="es-AR" cap="none" dirty="0" err="1" smtClean="0">
                <a:latin typeface="Bodoni MT" panose="02070603080606020203" pitchFamily="18" charset="0"/>
              </a:rPr>
              <a:t>is</a:t>
            </a:r>
            <a:r>
              <a:rPr lang="es-AR" cap="none" dirty="0" smtClean="0">
                <a:latin typeface="Bodoni MT" panose="02070603080606020203" pitchFamily="18" charset="0"/>
              </a:rPr>
              <a:t> </a:t>
            </a:r>
            <a:r>
              <a:rPr lang="es-AR" cap="none" dirty="0" err="1" smtClean="0">
                <a:latin typeface="Bodoni MT" panose="02070603080606020203" pitchFamily="18" charset="0"/>
              </a:rPr>
              <a:t>the</a:t>
            </a:r>
            <a:r>
              <a:rPr lang="es-AR" cap="none" dirty="0" smtClean="0">
                <a:latin typeface="Bodoni MT" panose="02070603080606020203" pitchFamily="18" charset="0"/>
              </a:rPr>
              <a:t> </a:t>
            </a:r>
            <a:r>
              <a:rPr lang="es-AR" cap="none" dirty="0" err="1" smtClean="0">
                <a:latin typeface="Bodoni MT" panose="02070603080606020203" pitchFamily="18" charset="0"/>
              </a:rPr>
              <a:t>subject</a:t>
            </a:r>
            <a:r>
              <a:rPr lang="es-AR" cap="none" dirty="0" smtClean="0">
                <a:latin typeface="Bodoni MT" panose="02070603080606020203" pitchFamily="18" charset="0"/>
              </a:rPr>
              <a:t> of </a:t>
            </a:r>
            <a:r>
              <a:rPr lang="es-AR" cap="none" dirty="0" err="1" smtClean="0">
                <a:latin typeface="Bodoni MT" panose="02070603080606020203" pitchFamily="18" charset="0"/>
              </a:rPr>
              <a:t>the</a:t>
            </a:r>
            <a:r>
              <a:rPr lang="es-AR" cap="none" dirty="0" smtClean="0">
                <a:latin typeface="Bodoni MT" panose="02070603080606020203" pitchFamily="18" charset="0"/>
              </a:rPr>
              <a:t> </a:t>
            </a:r>
            <a:r>
              <a:rPr lang="es-AR" cap="none" dirty="0" err="1" smtClean="0">
                <a:latin typeface="Bodoni MT" panose="02070603080606020203" pitchFamily="18" charset="0"/>
              </a:rPr>
              <a:t>predication</a:t>
            </a:r>
            <a:r>
              <a:rPr lang="es-AR" cap="none" dirty="0" smtClean="0">
                <a:latin typeface="Bodoni MT" panose="02070603080606020203" pitchFamily="18" charset="0"/>
              </a:rPr>
              <a:t>, </a:t>
            </a:r>
            <a:r>
              <a:rPr lang="es-AR" cap="none" dirty="0" err="1" smtClean="0">
                <a:latin typeface="Bodoni MT" panose="02070603080606020203" pitchFamily="18" charset="0"/>
              </a:rPr>
              <a:t>hence</a:t>
            </a:r>
            <a:r>
              <a:rPr lang="es-AR" cap="none" dirty="0" smtClean="0">
                <a:latin typeface="Bodoni MT" panose="02070603080606020203" pitchFamily="18" charset="0"/>
              </a:rPr>
              <a:t> </a:t>
            </a:r>
            <a:r>
              <a:rPr lang="es-AR" cap="none" dirty="0" err="1" smtClean="0">
                <a:latin typeface="Bodoni MT" panose="02070603080606020203" pitchFamily="18" charset="0"/>
              </a:rPr>
              <a:t>preverbal</a:t>
            </a:r>
            <a:r>
              <a:rPr lang="es-AR" cap="none" dirty="0" smtClean="0">
                <a:latin typeface="Bodoni MT" panose="02070603080606020203" pitchFamily="18" charset="0"/>
              </a:rPr>
              <a:t>. </a:t>
            </a:r>
          </a:p>
          <a:p>
            <a:pPr marL="0" indent="0">
              <a:buNone/>
            </a:pPr>
            <a:r>
              <a:rPr lang="es-AR" cap="none" dirty="0" smtClean="0">
                <a:latin typeface="Bodoni MT" panose="02070603080606020203" pitchFamily="18" charset="0"/>
              </a:rPr>
              <a:t>26. a. Se vendieron pisos.</a:t>
            </a:r>
          </a:p>
          <a:p>
            <a:pPr marL="0" indent="0">
              <a:buNone/>
            </a:pPr>
            <a:r>
              <a:rPr lang="es-AR" cap="none" dirty="0" smtClean="0">
                <a:latin typeface="Bodoni MT" panose="02070603080606020203" pitchFamily="18" charset="0"/>
              </a:rPr>
              <a:t>        b. ??los pisos se venden.</a:t>
            </a:r>
          </a:p>
          <a:p>
            <a:pPr marL="0" indent="0">
              <a:buNone/>
            </a:pPr>
            <a:r>
              <a:rPr lang="es-AR" cap="none" dirty="0" smtClean="0">
                <a:latin typeface="Bodoni MT" panose="02070603080606020203" pitchFamily="18" charset="0"/>
              </a:rPr>
              <a:t>        c. los pisos fueron vendidos.</a:t>
            </a:r>
          </a:p>
          <a:p>
            <a:pPr marL="0" indent="0">
              <a:buNone/>
            </a:pPr>
            <a:r>
              <a:rPr lang="es-AR" cap="none" dirty="0" smtClean="0">
                <a:latin typeface="Bodoni MT" panose="02070603080606020203" pitchFamily="18" charset="0"/>
              </a:rPr>
              <a:t>In </a:t>
            </a:r>
            <a:r>
              <a:rPr lang="es-AR" cap="none" dirty="0" err="1" smtClean="0">
                <a:latin typeface="Bodoni MT" panose="02070603080606020203" pitchFamily="18" charset="0"/>
              </a:rPr>
              <a:t>spite</a:t>
            </a:r>
            <a:r>
              <a:rPr lang="es-AR" cap="none" dirty="0" smtClean="0">
                <a:latin typeface="Bodoni MT" panose="02070603080606020203" pitchFamily="18" charset="0"/>
              </a:rPr>
              <a:t> of </a:t>
            </a:r>
            <a:r>
              <a:rPr lang="es-AR" cap="none" dirty="0" err="1" smtClean="0">
                <a:latin typeface="Bodoni MT" panose="02070603080606020203" pitchFamily="18" charset="0"/>
              </a:rPr>
              <a:t>their</a:t>
            </a:r>
            <a:r>
              <a:rPr lang="es-AR" cap="none" dirty="0" smtClean="0">
                <a:latin typeface="Bodoni MT" panose="02070603080606020203" pitchFamily="18" charset="0"/>
              </a:rPr>
              <a:t> </a:t>
            </a:r>
            <a:r>
              <a:rPr lang="es-AR" cap="none" dirty="0" err="1" smtClean="0">
                <a:latin typeface="Bodoni MT" panose="02070603080606020203" pitchFamily="18" charset="0"/>
              </a:rPr>
              <a:t>nature</a:t>
            </a:r>
            <a:r>
              <a:rPr lang="es-AR" cap="none" dirty="0" smtClean="0">
                <a:latin typeface="Bodoni MT" panose="02070603080606020203" pitchFamily="18" charset="0"/>
              </a:rPr>
              <a:t> as </a:t>
            </a:r>
            <a:r>
              <a:rPr lang="es-AR" cap="none" dirty="0" err="1" smtClean="0">
                <a:latin typeface="Bodoni MT" panose="02070603080606020203" pitchFamily="18" charset="0"/>
              </a:rPr>
              <a:t>transitive</a:t>
            </a:r>
            <a:r>
              <a:rPr lang="es-AR" cap="none" dirty="0" smtClean="0">
                <a:latin typeface="Bodoni MT" panose="02070603080606020203" pitchFamily="18" charset="0"/>
              </a:rPr>
              <a:t> </a:t>
            </a:r>
            <a:r>
              <a:rPr lang="es-AR" cap="none" dirty="0" err="1" smtClean="0">
                <a:latin typeface="Bodoni MT" panose="02070603080606020203" pitchFamily="18" charset="0"/>
              </a:rPr>
              <a:t>verbs</a:t>
            </a:r>
            <a:r>
              <a:rPr lang="es-AR" cap="none" dirty="0" smtClean="0">
                <a:latin typeface="Bodoni MT" panose="02070603080606020203" pitchFamily="18" charset="0"/>
              </a:rPr>
              <a:t>, </a:t>
            </a:r>
            <a:r>
              <a:rPr lang="es-AR" cap="none" dirty="0" err="1" smtClean="0">
                <a:latin typeface="Bodoni MT" panose="02070603080606020203" pitchFamily="18" charset="0"/>
              </a:rPr>
              <a:t>there</a:t>
            </a:r>
            <a:r>
              <a:rPr lang="es-AR" cap="none" dirty="0" smtClean="0">
                <a:latin typeface="Bodoni MT" panose="02070603080606020203" pitchFamily="18" charset="0"/>
              </a:rPr>
              <a:t> are </a:t>
            </a:r>
            <a:r>
              <a:rPr lang="es-AR" cap="none" dirty="0" err="1" smtClean="0">
                <a:latin typeface="Bodoni MT" panose="02070603080606020203" pitchFamily="18" charset="0"/>
              </a:rPr>
              <a:t>certain</a:t>
            </a:r>
            <a:r>
              <a:rPr lang="es-AR" cap="none" dirty="0" smtClean="0">
                <a:latin typeface="Bodoni MT" panose="02070603080606020203" pitchFamily="18" charset="0"/>
              </a:rPr>
              <a:t> </a:t>
            </a:r>
            <a:r>
              <a:rPr lang="es-AR" cap="none" dirty="0" err="1" smtClean="0">
                <a:latin typeface="Bodoni MT" panose="02070603080606020203" pitchFamily="18" charset="0"/>
              </a:rPr>
              <a:t>predicates</a:t>
            </a:r>
            <a:r>
              <a:rPr lang="es-AR" cap="none" dirty="0" smtClean="0">
                <a:latin typeface="Bodoni MT" panose="02070603080606020203" pitchFamily="18" charset="0"/>
              </a:rPr>
              <a:t> (</a:t>
            </a:r>
            <a:r>
              <a:rPr lang="es-AR" cap="none" dirty="0" err="1" smtClean="0">
                <a:latin typeface="Bodoni MT" panose="02070603080606020203" pitchFamily="18" charset="0"/>
              </a:rPr>
              <a:t>stative</a:t>
            </a:r>
            <a:r>
              <a:rPr lang="es-AR" cap="none" dirty="0" smtClean="0">
                <a:latin typeface="Bodoni MT" panose="02070603080606020203" pitchFamily="18" charset="0"/>
              </a:rPr>
              <a:t> </a:t>
            </a:r>
            <a:r>
              <a:rPr lang="es-AR" cap="none" dirty="0" err="1" smtClean="0">
                <a:latin typeface="Bodoni MT" panose="02070603080606020203" pitchFamily="18" charset="0"/>
              </a:rPr>
              <a:t>verbs</a:t>
            </a:r>
            <a:r>
              <a:rPr lang="es-AR" cap="none" dirty="0" smtClean="0">
                <a:latin typeface="Bodoni MT" panose="02070603080606020203" pitchFamily="18" charset="0"/>
              </a:rPr>
              <a:t> and non-</a:t>
            </a:r>
            <a:r>
              <a:rPr lang="es-AR" cap="none" dirty="0" err="1" smtClean="0">
                <a:latin typeface="Bodoni MT" panose="02070603080606020203" pitchFamily="18" charset="0"/>
              </a:rPr>
              <a:t>activity</a:t>
            </a:r>
            <a:r>
              <a:rPr lang="es-AR" cap="none" dirty="0" smtClean="0">
                <a:latin typeface="Bodoni MT" panose="02070603080606020203" pitchFamily="18" charset="0"/>
              </a:rPr>
              <a:t> </a:t>
            </a:r>
            <a:r>
              <a:rPr lang="es-AR" cap="none" dirty="0" err="1" smtClean="0">
                <a:latin typeface="Bodoni MT" panose="02070603080606020203" pitchFamily="18" charset="0"/>
              </a:rPr>
              <a:t>verbs</a:t>
            </a:r>
            <a:r>
              <a:rPr lang="es-AR" cap="none" dirty="0" smtClean="0">
                <a:latin typeface="Bodoni MT" panose="02070603080606020203" pitchFamily="18" charset="0"/>
              </a:rPr>
              <a:t>) </a:t>
            </a:r>
            <a:r>
              <a:rPr lang="es-AR" cap="none" dirty="0" err="1" smtClean="0">
                <a:latin typeface="Bodoni MT" panose="02070603080606020203" pitchFamily="18" charset="0"/>
              </a:rPr>
              <a:t>that</a:t>
            </a:r>
            <a:r>
              <a:rPr lang="es-AR" cap="none" dirty="0" smtClean="0">
                <a:latin typeface="Bodoni MT" panose="02070603080606020203" pitchFamily="18" charset="0"/>
              </a:rPr>
              <a:t> </a:t>
            </a:r>
            <a:r>
              <a:rPr lang="es-AR" cap="none" dirty="0" err="1" smtClean="0">
                <a:latin typeface="Bodoni MT" panose="02070603080606020203" pitchFamily="18" charset="0"/>
              </a:rPr>
              <a:t>cannot</a:t>
            </a:r>
            <a:r>
              <a:rPr lang="es-AR" cap="none" dirty="0" smtClean="0">
                <a:latin typeface="Bodoni MT" panose="02070603080606020203" pitchFamily="18" charset="0"/>
              </a:rPr>
              <a:t> be </a:t>
            </a:r>
            <a:r>
              <a:rPr lang="es-AR" cap="none" dirty="0" err="1" smtClean="0">
                <a:latin typeface="Bodoni MT" panose="02070603080606020203" pitchFamily="18" charset="0"/>
              </a:rPr>
              <a:t>used</a:t>
            </a:r>
            <a:r>
              <a:rPr lang="es-AR" cap="none" dirty="0" smtClean="0">
                <a:latin typeface="Bodoni MT" panose="02070603080606020203" pitchFamily="18" charset="0"/>
              </a:rPr>
              <a:t> in </a:t>
            </a:r>
            <a:r>
              <a:rPr lang="es-AR" cap="none" dirty="0" err="1" smtClean="0">
                <a:latin typeface="Bodoni MT" panose="02070603080606020203" pitchFamily="18" charset="0"/>
              </a:rPr>
              <a:t>the</a:t>
            </a:r>
            <a:r>
              <a:rPr lang="es-AR" cap="none" dirty="0" smtClean="0">
                <a:latin typeface="Bodoni MT" panose="02070603080606020203" pitchFamily="18" charset="0"/>
              </a:rPr>
              <a:t> </a:t>
            </a:r>
            <a:r>
              <a:rPr lang="es-AR" cap="none" dirty="0" err="1" smtClean="0">
                <a:latin typeface="Bodoni MT" panose="02070603080606020203" pitchFamily="18" charset="0"/>
              </a:rPr>
              <a:t>periphrastic</a:t>
            </a:r>
            <a:r>
              <a:rPr lang="es-AR" cap="none" dirty="0" smtClean="0">
                <a:latin typeface="Bodoni MT" panose="02070603080606020203" pitchFamily="18" charset="0"/>
              </a:rPr>
              <a:t> </a:t>
            </a:r>
            <a:r>
              <a:rPr lang="es-AR" cap="none" dirty="0" err="1" smtClean="0">
                <a:latin typeface="Bodoni MT" panose="02070603080606020203" pitchFamily="18" charset="0"/>
              </a:rPr>
              <a:t>passive</a:t>
            </a:r>
            <a:r>
              <a:rPr lang="es-AR" cap="none" dirty="0" smtClean="0">
                <a:latin typeface="Bodoni MT" panose="02070603080606020203" pitchFamily="18" charset="0"/>
              </a:rPr>
              <a:t> </a:t>
            </a:r>
            <a:r>
              <a:rPr lang="es-AR" cap="none" dirty="0" err="1" smtClean="0">
                <a:latin typeface="Bodoni MT" panose="02070603080606020203" pitchFamily="18" charset="0"/>
              </a:rPr>
              <a:t>construction</a:t>
            </a:r>
            <a:r>
              <a:rPr lang="es-AR" cap="none" dirty="0" smtClean="0">
                <a:latin typeface="Bodoni MT" panose="02070603080606020203" pitchFamily="18" charset="0"/>
              </a:rPr>
              <a:t>. </a:t>
            </a:r>
          </a:p>
          <a:p>
            <a:pPr marL="0" indent="0">
              <a:buNone/>
            </a:pPr>
            <a:r>
              <a:rPr lang="es-AR" cap="none" dirty="0" smtClean="0">
                <a:latin typeface="Bodoni MT" panose="02070603080606020203" pitchFamily="18" charset="0"/>
              </a:rPr>
              <a:t>27. Juan tiene mucho dinero.</a:t>
            </a:r>
          </a:p>
          <a:p>
            <a:pPr marL="0" indent="0">
              <a:buNone/>
            </a:pPr>
            <a:r>
              <a:rPr lang="es-AR" cap="none" dirty="0" smtClean="0">
                <a:latin typeface="Bodoni MT" panose="02070603080606020203" pitchFamily="18" charset="0"/>
              </a:rPr>
              <a:t>28. * Mucho dinero es tenido por juan. </a:t>
            </a:r>
          </a:p>
          <a:p>
            <a:pPr marL="0" indent="0">
              <a:buNone/>
            </a:pPr>
            <a:r>
              <a:rPr lang="es-AR" cap="none" dirty="0" smtClean="0">
                <a:latin typeface="Bodoni MT" panose="02070603080606020203" pitchFamily="18" charset="0"/>
              </a:rPr>
              <a:t>29.  </a:t>
            </a:r>
            <a:r>
              <a:rPr lang="es-AR" cap="none" dirty="0">
                <a:latin typeface="Bodoni MT" panose="02070603080606020203" pitchFamily="18" charset="0"/>
              </a:rPr>
              <a:t>J</a:t>
            </a:r>
            <a:r>
              <a:rPr lang="es-AR" cap="none" dirty="0" smtClean="0">
                <a:latin typeface="Bodoni MT" panose="02070603080606020203" pitchFamily="18" charset="0"/>
              </a:rPr>
              <a:t>uan pesa 60 kilos.</a:t>
            </a:r>
          </a:p>
          <a:p>
            <a:pPr marL="0" indent="0">
              <a:buNone/>
            </a:pPr>
            <a:r>
              <a:rPr lang="es-AR" cap="none" dirty="0" smtClean="0">
                <a:latin typeface="Bodoni MT" panose="02070603080606020203" pitchFamily="18" charset="0"/>
              </a:rPr>
              <a:t>30.* 60 kilos son pesados por juan. </a:t>
            </a:r>
          </a:p>
          <a:p>
            <a:pPr marL="0" indent="0">
              <a:buNone/>
            </a:pPr>
            <a:endParaRPr lang="es-AR" cap="none" dirty="0">
              <a:latin typeface="Bodoni MT" panose="02070603080606020203" pitchFamily="18" charset="0"/>
            </a:endParaRPr>
          </a:p>
        </p:txBody>
      </p:sp>
    </p:spTree>
    <p:extLst>
      <p:ext uri="{BB962C8B-B14F-4D97-AF65-F5344CB8AC3E}">
        <p14:creationId xmlns:p14="http://schemas.microsoft.com/office/powerpoint/2010/main" val="36671056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1" y="685801"/>
            <a:ext cx="10396882" cy="437605"/>
          </a:xfrm>
        </p:spPr>
        <p:txBody>
          <a:bodyPr>
            <a:normAutofit/>
          </a:bodyPr>
          <a:lstStyle/>
          <a:p>
            <a:pPr algn="ctr"/>
            <a:r>
              <a:rPr lang="en-US" sz="1800" dirty="0">
                <a:latin typeface="Bodoni MT" panose="02070603080606020203" pitchFamily="18" charset="0"/>
              </a:rPr>
              <a:t>POSSIBLE STRUCTURES IN SPANISH FOR THE PASSIVE IN ENGLISH</a:t>
            </a:r>
            <a:endParaRPr lang="es-AR" sz="1800" dirty="0">
              <a:latin typeface="Bodoni MT" panose="02070603080606020203" pitchFamily="18" charset="0"/>
            </a:endParaRPr>
          </a:p>
        </p:txBody>
      </p:sp>
      <p:sp>
        <p:nvSpPr>
          <p:cNvPr id="3" name="Marcador de contenido 2"/>
          <p:cNvSpPr>
            <a:spLocks noGrp="1"/>
          </p:cNvSpPr>
          <p:nvPr>
            <p:ph sz="quarter" idx="13"/>
          </p:nvPr>
        </p:nvSpPr>
        <p:spPr>
          <a:xfrm>
            <a:off x="685800" y="1123406"/>
            <a:ext cx="10394707" cy="4251179"/>
          </a:xfrm>
        </p:spPr>
        <p:txBody>
          <a:bodyPr/>
          <a:lstStyle/>
          <a:p>
            <a:pPr marL="0" indent="0">
              <a:buNone/>
            </a:pPr>
            <a:r>
              <a:rPr lang="es-MX" cap="none" dirty="0" err="1" smtClean="0">
                <a:latin typeface="Bodoni MT" panose="02070603080606020203" pitchFamily="18" charset="0"/>
              </a:rPr>
              <a:t>Clitic</a:t>
            </a:r>
            <a:r>
              <a:rPr lang="es-MX" cap="none" dirty="0" smtClean="0">
                <a:latin typeface="Bodoni MT" panose="02070603080606020203" pitchFamily="18" charset="0"/>
              </a:rPr>
              <a:t> </a:t>
            </a:r>
            <a:r>
              <a:rPr lang="es-MX" cap="none" dirty="0" err="1" smtClean="0">
                <a:latin typeface="Bodoni MT" panose="02070603080606020203" pitchFamily="18" charset="0"/>
              </a:rPr>
              <a:t>Left</a:t>
            </a:r>
            <a:r>
              <a:rPr lang="es-MX" cap="none" dirty="0" smtClean="0">
                <a:latin typeface="Bodoni MT" panose="02070603080606020203" pitchFamily="18" charset="0"/>
              </a:rPr>
              <a:t> </a:t>
            </a:r>
            <a:r>
              <a:rPr lang="es-MX" cap="none" dirty="0" err="1" smtClean="0">
                <a:latin typeface="Bodoni MT" panose="02070603080606020203" pitchFamily="18" charset="0"/>
              </a:rPr>
              <a:t>Dislocation</a:t>
            </a:r>
            <a:r>
              <a:rPr lang="es-MX" cap="none" dirty="0" smtClean="0">
                <a:latin typeface="Bodoni MT" panose="02070603080606020203" pitchFamily="18" charset="0"/>
              </a:rPr>
              <a:t> </a:t>
            </a:r>
          </a:p>
          <a:p>
            <a:pPr marL="0" indent="0">
              <a:buNone/>
            </a:pPr>
            <a:r>
              <a:rPr lang="es-MX" cap="none" dirty="0" err="1" smtClean="0">
                <a:latin typeface="Bodoni MT" panose="02070603080606020203" pitchFamily="18" charset="0"/>
              </a:rPr>
              <a:t>Through</a:t>
            </a:r>
            <a:r>
              <a:rPr lang="es-MX" cap="none" dirty="0" smtClean="0">
                <a:latin typeface="Bodoni MT" panose="02070603080606020203" pitchFamily="18" charset="0"/>
              </a:rPr>
              <a:t> </a:t>
            </a:r>
            <a:r>
              <a:rPr lang="es-MX" cap="none" dirty="0" err="1" smtClean="0">
                <a:latin typeface="Bodoni MT" panose="02070603080606020203" pitchFamily="18" charset="0"/>
              </a:rPr>
              <a:t>dislocation</a:t>
            </a:r>
            <a:r>
              <a:rPr lang="es-MX" cap="none" dirty="0" smtClean="0">
                <a:latin typeface="Bodoni MT" panose="02070603080606020203" pitchFamily="18" charset="0"/>
              </a:rPr>
              <a:t>, a </a:t>
            </a:r>
            <a:r>
              <a:rPr lang="es-MX" cap="none" dirty="0" err="1" smtClean="0">
                <a:latin typeface="Bodoni MT" panose="02070603080606020203" pitchFamily="18" charset="0"/>
              </a:rPr>
              <a:t>topic</a:t>
            </a:r>
            <a:r>
              <a:rPr lang="es-MX" cap="none" dirty="0" smtClean="0">
                <a:latin typeface="Bodoni MT" panose="02070603080606020203" pitchFamily="18" charset="0"/>
              </a:rPr>
              <a:t> </a:t>
            </a:r>
            <a:r>
              <a:rPr lang="es-MX" cap="none" dirty="0" err="1" smtClean="0">
                <a:latin typeface="Bodoni MT" panose="02070603080606020203" pitchFamily="18" charset="0"/>
              </a:rPr>
              <a:t>is</a:t>
            </a:r>
            <a:r>
              <a:rPr lang="es-MX" cap="none" dirty="0" smtClean="0">
                <a:latin typeface="Bodoni MT" panose="02070603080606020203" pitchFamily="18" charset="0"/>
              </a:rPr>
              <a:t> </a:t>
            </a:r>
            <a:r>
              <a:rPr lang="es-MX" cap="none" dirty="0" err="1" smtClean="0">
                <a:latin typeface="Bodoni MT" panose="02070603080606020203" pitchFamily="18" charset="0"/>
              </a:rPr>
              <a:t>introduced</a:t>
            </a:r>
            <a:r>
              <a:rPr lang="es-MX" cap="none" dirty="0" smtClean="0">
                <a:latin typeface="Bodoni MT" panose="02070603080606020203" pitchFamily="18" charset="0"/>
              </a:rPr>
              <a:t> in a </a:t>
            </a:r>
            <a:r>
              <a:rPr lang="es-MX" cap="none" dirty="0" err="1" smtClean="0">
                <a:latin typeface="Bodoni MT" panose="02070603080606020203" pitchFamily="18" charset="0"/>
              </a:rPr>
              <a:t>peripheral</a:t>
            </a:r>
            <a:r>
              <a:rPr lang="es-MX" cap="none" dirty="0" smtClean="0">
                <a:latin typeface="Bodoni MT" panose="02070603080606020203" pitchFamily="18" charset="0"/>
              </a:rPr>
              <a:t> position at </a:t>
            </a:r>
            <a:r>
              <a:rPr lang="es-MX" cap="none" dirty="0" err="1" smtClean="0">
                <a:latin typeface="Bodoni MT" panose="02070603080606020203" pitchFamily="18" charset="0"/>
              </a:rPr>
              <a:t>the</a:t>
            </a:r>
            <a:r>
              <a:rPr lang="es-MX" cap="none" dirty="0" smtClean="0">
                <a:latin typeface="Bodoni MT" panose="02070603080606020203" pitchFamily="18" charset="0"/>
              </a:rPr>
              <a:t> </a:t>
            </a:r>
            <a:r>
              <a:rPr lang="es-MX" cap="none" dirty="0" err="1" smtClean="0">
                <a:latin typeface="Bodoni MT" panose="02070603080606020203" pitchFamily="18" charset="0"/>
              </a:rPr>
              <a:t>left</a:t>
            </a:r>
            <a:r>
              <a:rPr lang="es-MX" cap="none" dirty="0" smtClean="0">
                <a:latin typeface="Bodoni MT" panose="02070603080606020203" pitchFamily="18" charset="0"/>
              </a:rPr>
              <a:t> of </a:t>
            </a:r>
            <a:r>
              <a:rPr lang="es-MX" cap="none" dirty="0" err="1" smtClean="0">
                <a:latin typeface="Bodoni MT" panose="02070603080606020203" pitchFamily="18" charset="0"/>
              </a:rPr>
              <a:t>the</a:t>
            </a:r>
            <a:r>
              <a:rPr lang="es-MX" cap="none" dirty="0" smtClean="0">
                <a:latin typeface="Bodoni MT" panose="02070603080606020203" pitchFamily="18" charset="0"/>
              </a:rPr>
              <a:t> </a:t>
            </a:r>
            <a:r>
              <a:rPr lang="es-MX" cap="none" dirty="0" err="1" smtClean="0">
                <a:latin typeface="Bodoni MT" panose="02070603080606020203" pitchFamily="18" charset="0"/>
              </a:rPr>
              <a:t>sentence</a:t>
            </a:r>
            <a:r>
              <a:rPr lang="es-MX" cap="none" dirty="0" smtClean="0">
                <a:latin typeface="Bodoni MT" panose="02070603080606020203" pitchFamily="18" charset="0"/>
              </a:rPr>
              <a:t> and </a:t>
            </a:r>
            <a:r>
              <a:rPr lang="es-MX" cap="none" dirty="0" err="1" smtClean="0">
                <a:latin typeface="Bodoni MT" panose="02070603080606020203" pitchFamily="18" charset="0"/>
              </a:rPr>
              <a:t>it</a:t>
            </a:r>
            <a:r>
              <a:rPr lang="es-MX" cap="none" dirty="0" smtClean="0">
                <a:latin typeface="Bodoni MT" panose="02070603080606020203" pitchFamily="18" charset="0"/>
              </a:rPr>
              <a:t> </a:t>
            </a:r>
            <a:r>
              <a:rPr lang="es-MX" cap="none" dirty="0" err="1" smtClean="0">
                <a:latin typeface="Bodoni MT" panose="02070603080606020203" pitchFamily="18" charset="0"/>
              </a:rPr>
              <a:t>is</a:t>
            </a:r>
            <a:r>
              <a:rPr lang="es-MX" cap="none" dirty="0" smtClean="0">
                <a:latin typeface="Bodoni MT" panose="02070603080606020203" pitchFamily="18" charset="0"/>
              </a:rPr>
              <a:t> </a:t>
            </a:r>
            <a:r>
              <a:rPr lang="es-MX" cap="none" dirty="0" err="1" smtClean="0">
                <a:latin typeface="Bodoni MT" panose="02070603080606020203" pitchFamily="18" charset="0"/>
              </a:rPr>
              <a:t>linked</a:t>
            </a:r>
            <a:r>
              <a:rPr lang="es-MX" cap="none" dirty="0" smtClean="0">
                <a:latin typeface="Bodoni MT" panose="02070603080606020203" pitchFamily="18" charset="0"/>
              </a:rPr>
              <a:t> to a </a:t>
            </a:r>
            <a:r>
              <a:rPr lang="es-MX" cap="none" dirty="0" err="1" smtClean="0">
                <a:latin typeface="Bodoni MT" panose="02070603080606020203" pitchFamily="18" charset="0"/>
              </a:rPr>
              <a:t>coreferential</a:t>
            </a:r>
            <a:r>
              <a:rPr lang="es-MX" cap="none" dirty="0" smtClean="0">
                <a:latin typeface="Bodoni MT" panose="02070603080606020203" pitchFamily="18" charset="0"/>
              </a:rPr>
              <a:t> </a:t>
            </a:r>
            <a:r>
              <a:rPr lang="es-MX" cap="none" dirty="0" err="1" smtClean="0">
                <a:latin typeface="Bodoni MT" panose="02070603080606020203" pitchFamily="18" charset="0"/>
              </a:rPr>
              <a:t>clitic</a:t>
            </a:r>
            <a:r>
              <a:rPr lang="es-MX" cap="none" dirty="0" smtClean="0">
                <a:latin typeface="Bodoni MT" panose="02070603080606020203" pitchFamily="18" charset="0"/>
              </a:rPr>
              <a:t> </a:t>
            </a:r>
            <a:r>
              <a:rPr lang="es-MX" cap="none" dirty="0" err="1" smtClean="0">
                <a:latin typeface="Bodoni MT" panose="02070603080606020203" pitchFamily="18" charset="0"/>
              </a:rPr>
              <a:t>pronoun</a:t>
            </a:r>
            <a:r>
              <a:rPr lang="es-MX" cap="none" dirty="0" smtClean="0">
                <a:latin typeface="Bodoni MT" panose="02070603080606020203" pitchFamily="18" charset="0"/>
              </a:rPr>
              <a:t> in </a:t>
            </a:r>
            <a:r>
              <a:rPr lang="es-MX" cap="none" dirty="0" err="1" smtClean="0">
                <a:latin typeface="Bodoni MT" panose="02070603080606020203" pitchFamily="18" charset="0"/>
              </a:rPr>
              <a:t>the</a:t>
            </a:r>
            <a:r>
              <a:rPr lang="es-MX" cap="none" dirty="0" smtClean="0">
                <a:latin typeface="Bodoni MT" panose="02070603080606020203" pitchFamily="18" charset="0"/>
              </a:rPr>
              <a:t> </a:t>
            </a:r>
            <a:r>
              <a:rPr lang="es-MX" cap="none" dirty="0" err="1" smtClean="0">
                <a:latin typeface="Bodoni MT" panose="02070603080606020203" pitchFamily="18" charset="0"/>
              </a:rPr>
              <a:t>matrix</a:t>
            </a:r>
            <a:r>
              <a:rPr lang="es-MX" cap="none" dirty="0" smtClean="0">
                <a:latin typeface="Bodoni MT" panose="02070603080606020203" pitchFamily="18" charset="0"/>
              </a:rPr>
              <a:t> </a:t>
            </a:r>
            <a:r>
              <a:rPr lang="es-MX" cap="none" dirty="0" err="1" smtClean="0">
                <a:latin typeface="Bodoni MT" panose="02070603080606020203" pitchFamily="18" charset="0"/>
              </a:rPr>
              <a:t>clause</a:t>
            </a:r>
            <a:r>
              <a:rPr lang="es-MX" cap="none" dirty="0" smtClean="0">
                <a:latin typeface="Bodoni MT" panose="02070603080606020203" pitchFamily="18" charset="0"/>
              </a:rPr>
              <a:t>. </a:t>
            </a:r>
            <a:r>
              <a:rPr lang="es-MX" cap="none" dirty="0" err="1" smtClean="0">
                <a:latin typeface="Bodoni MT" panose="02070603080606020203" pitchFamily="18" charset="0"/>
              </a:rPr>
              <a:t>The</a:t>
            </a:r>
            <a:r>
              <a:rPr lang="es-MX" cap="none" dirty="0" smtClean="0">
                <a:latin typeface="Bodoni MT" panose="02070603080606020203" pitchFamily="18" charset="0"/>
              </a:rPr>
              <a:t> </a:t>
            </a:r>
            <a:r>
              <a:rPr lang="es-MX" cap="none" dirty="0" err="1" smtClean="0">
                <a:latin typeface="Bodoni MT" panose="02070603080606020203" pitchFamily="18" charset="0"/>
              </a:rPr>
              <a:t>dislocated</a:t>
            </a:r>
            <a:r>
              <a:rPr lang="es-MX" cap="none" dirty="0" smtClean="0">
                <a:latin typeface="Bodoni MT" panose="02070603080606020203" pitchFamily="18" charset="0"/>
              </a:rPr>
              <a:t> </a:t>
            </a:r>
            <a:r>
              <a:rPr lang="es-MX" cap="none" dirty="0" err="1" smtClean="0">
                <a:latin typeface="Bodoni MT" panose="02070603080606020203" pitchFamily="18" charset="0"/>
              </a:rPr>
              <a:t>constituent</a:t>
            </a:r>
            <a:r>
              <a:rPr lang="es-MX" cap="none" dirty="0" smtClean="0">
                <a:latin typeface="Bodoni MT" panose="02070603080606020203" pitchFamily="18" charset="0"/>
              </a:rPr>
              <a:t> </a:t>
            </a:r>
            <a:r>
              <a:rPr lang="es-MX" cap="none" dirty="0" err="1" smtClean="0">
                <a:latin typeface="Bodoni MT" panose="02070603080606020203" pitchFamily="18" charset="0"/>
              </a:rPr>
              <a:t>must</a:t>
            </a:r>
            <a:r>
              <a:rPr lang="es-MX" cap="none" dirty="0" smtClean="0">
                <a:latin typeface="Bodoni MT" panose="02070603080606020203" pitchFamily="18" charset="0"/>
              </a:rPr>
              <a:t> </a:t>
            </a:r>
            <a:r>
              <a:rPr lang="es-MX" cap="none" dirty="0" err="1" smtClean="0">
                <a:latin typeface="Bodoni MT" panose="02070603080606020203" pitchFamily="18" charset="0"/>
              </a:rPr>
              <a:t>display</a:t>
            </a:r>
            <a:r>
              <a:rPr lang="es-MX" cap="none" dirty="0" smtClean="0">
                <a:latin typeface="Bodoni MT" panose="02070603080606020203" pitchFamily="18" charset="0"/>
              </a:rPr>
              <a:t> </a:t>
            </a:r>
            <a:r>
              <a:rPr lang="es-MX" cap="none" dirty="0" err="1" smtClean="0">
                <a:latin typeface="Bodoni MT" panose="02070603080606020203" pitchFamily="18" charset="0"/>
              </a:rPr>
              <a:t>grammmatical</a:t>
            </a:r>
            <a:r>
              <a:rPr lang="es-MX" cap="none" dirty="0" smtClean="0">
                <a:latin typeface="Bodoni MT" panose="02070603080606020203" pitchFamily="18" charset="0"/>
              </a:rPr>
              <a:t> and </a:t>
            </a:r>
            <a:r>
              <a:rPr lang="es-MX" cap="none" dirty="0" err="1" smtClean="0">
                <a:latin typeface="Bodoni MT" panose="02070603080606020203" pitchFamily="18" charset="0"/>
              </a:rPr>
              <a:t>selectional</a:t>
            </a:r>
            <a:r>
              <a:rPr lang="es-MX" cap="none" dirty="0" smtClean="0">
                <a:latin typeface="Bodoni MT" panose="02070603080606020203" pitchFamily="18" charset="0"/>
              </a:rPr>
              <a:t> </a:t>
            </a:r>
            <a:r>
              <a:rPr lang="es-MX" cap="none" dirty="0" err="1" smtClean="0">
                <a:latin typeface="Bodoni MT" panose="02070603080606020203" pitchFamily="18" charset="0"/>
              </a:rPr>
              <a:t>correlativity</a:t>
            </a:r>
            <a:r>
              <a:rPr lang="es-MX" cap="none" dirty="0" smtClean="0">
                <a:latin typeface="Bodoni MT" panose="02070603080606020203" pitchFamily="18" charset="0"/>
              </a:rPr>
              <a:t> </a:t>
            </a:r>
            <a:r>
              <a:rPr lang="es-MX" cap="none" dirty="0" err="1" smtClean="0">
                <a:latin typeface="Bodoni MT" panose="02070603080606020203" pitchFamily="18" charset="0"/>
              </a:rPr>
              <a:t>with</a:t>
            </a:r>
            <a:r>
              <a:rPr lang="es-MX" cap="none" dirty="0" smtClean="0">
                <a:latin typeface="Bodoni MT" panose="02070603080606020203" pitchFamily="18" charset="0"/>
              </a:rPr>
              <a:t> </a:t>
            </a:r>
            <a:r>
              <a:rPr lang="es-MX" cap="none" dirty="0" err="1" smtClean="0">
                <a:latin typeface="Bodoni MT" panose="02070603080606020203" pitchFamily="18" charset="0"/>
              </a:rPr>
              <a:t>the</a:t>
            </a:r>
            <a:r>
              <a:rPr lang="es-MX" cap="none" dirty="0" smtClean="0">
                <a:latin typeface="Bodoni MT" panose="02070603080606020203" pitchFamily="18" charset="0"/>
              </a:rPr>
              <a:t> </a:t>
            </a:r>
            <a:r>
              <a:rPr lang="es-MX" cap="none" dirty="0" err="1" smtClean="0">
                <a:latin typeface="Bodoni MT" panose="02070603080606020203" pitchFamily="18" charset="0"/>
              </a:rPr>
              <a:t>correferential</a:t>
            </a:r>
            <a:r>
              <a:rPr lang="es-MX" cap="none" dirty="0" smtClean="0">
                <a:latin typeface="Bodoni MT" panose="02070603080606020203" pitchFamily="18" charset="0"/>
              </a:rPr>
              <a:t> </a:t>
            </a:r>
            <a:r>
              <a:rPr lang="es-MX" cap="none" dirty="0" err="1" smtClean="0">
                <a:latin typeface="Bodoni MT" panose="02070603080606020203" pitchFamily="18" charset="0"/>
              </a:rPr>
              <a:t>element</a:t>
            </a:r>
            <a:r>
              <a:rPr lang="es-MX" cap="none" dirty="0" smtClean="0">
                <a:latin typeface="Bodoni MT" panose="02070603080606020203" pitchFamily="18" charset="0"/>
              </a:rPr>
              <a:t>.  </a:t>
            </a:r>
          </a:p>
          <a:p>
            <a:pPr marL="0" indent="0">
              <a:buNone/>
            </a:pPr>
            <a:r>
              <a:rPr lang="es-MX" cap="none" dirty="0" smtClean="0">
                <a:latin typeface="Bodoni MT" panose="02070603080606020203" pitchFamily="18" charset="0"/>
              </a:rPr>
              <a:t>31. La pelota se la di a Pedro. </a:t>
            </a:r>
          </a:p>
          <a:p>
            <a:pPr marL="0" indent="0">
              <a:buNone/>
            </a:pPr>
            <a:r>
              <a:rPr lang="es-MX" cap="none" dirty="0" smtClean="0">
                <a:latin typeface="Bodoni MT" panose="02070603080606020203" pitchFamily="18" charset="0"/>
              </a:rPr>
              <a:t>32. A Juan lo vimos en la fiesta. </a:t>
            </a:r>
          </a:p>
          <a:p>
            <a:pPr marL="0" indent="0">
              <a:buNone/>
            </a:pPr>
            <a:endParaRPr lang="es-MX" cap="none" dirty="0" smtClean="0">
              <a:latin typeface="Bodoni MT" panose="02070603080606020203" pitchFamily="18" charset="0"/>
            </a:endParaRPr>
          </a:p>
          <a:p>
            <a:pPr marL="0" indent="0">
              <a:buNone/>
            </a:pPr>
            <a:endParaRPr lang="es-AR" cap="none" dirty="0">
              <a:latin typeface="Bodoni MT" panose="02070603080606020203" pitchFamily="18" charset="0"/>
            </a:endParaRPr>
          </a:p>
        </p:txBody>
      </p:sp>
    </p:spTree>
    <p:extLst>
      <p:ext uri="{BB962C8B-B14F-4D97-AF65-F5344CB8AC3E}">
        <p14:creationId xmlns:p14="http://schemas.microsoft.com/office/powerpoint/2010/main" val="17577260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1" y="685800"/>
            <a:ext cx="10396882" cy="515983"/>
          </a:xfrm>
        </p:spPr>
        <p:txBody>
          <a:bodyPr>
            <a:normAutofit/>
          </a:bodyPr>
          <a:lstStyle/>
          <a:p>
            <a:pPr algn="ctr"/>
            <a:r>
              <a:rPr lang="es-MX" sz="1600" dirty="0" err="1" smtClean="0">
                <a:latin typeface="Bodoni MT" panose="02070603080606020203" pitchFamily="18" charset="0"/>
              </a:rPr>
              <a:t>Let’s</a:t>
            </a:r>
            <a:r>
              <a:rPr lang="es-MX" sz="1600" dirty="0" smtClean="0">
                <a:latin typeface="Bodoni MT" panose="02070603080606020203" pitchFamily="18" charset="0"/>
              </a:rPr>
              <a:t> </a:t>
            </a:r>
            <a:r>
              <a:rPr lang="es-MX" sz="1600" dirty="0" err="1" smtClean="0">
                <a:latin typeface="Bodoni MT" panose="02070603080606020203" pitchFamily="18" charset="0"/>
              </a:rPr>
              <a:t>analyse</a:t>
            </a:r>
            <a:r>
              <a:rPr lang="es-MX" sz="1600" dirty="0" smtClean="0">
                <a:latin typeface="Bodoni MT" panose="02070603080606020203" pitchFamily="18" charset="0"/>
              </a:rPr>
              <a:t> </a:t>
            </a:r>
            <a:r>
              <a:rPr lang="es-MX" sz="1600" dirty="0" err="1" smtClean="0">
                <a:latin typeface="Bodoni MT" panose="02070603080606020203" pitchFamily="18" charset="0"/>
              </a:rPr>
              <a:t>some</a:t>
            </a:r>
            <a:r>
              <a:rPr lang="es-MX" sz="1600" dirty="0" smtClean="0">
                <a:latin typeface="Bodoni MT" panose="02070603080606020203" pitchFamily="18" charset="0"/>
              </a:rPr>
              <a:t> </a:t>
            </a:r>
            <a:r>
              <a:rPr lang="es-MX" sz="1600" dirty="0" err="1" smtClean="0">
                <a:latin typeface="Bodoni MT" panose="02070603080606020203" pitchFamily="18" charset="0"/>
              </a:rPr>
              <a:t>translations</a:t>
            </a:r>
            <a:r>
              <a:rPr lang="es-MX" sz="1600" dirty="0" smtClean="0">
                <a:latin typeface="Bodoni MT" panose="02070603080606020203" pitchFamily="18" charset="0"/>
              </a:rPr>
              <a:t> </a:t>
            </a:r>
            <a:endParaRPr lang="es-AR" sz="1600" dirty="0">
              <a:latin typeface="Bodoni MT" panose="02070603080606020203" pitchFamily="18" charset="0"/>
            </a:endParaRPr>
          </a:p>
        </p:txBody>
      </p:sp>
      <p:sp>
        <p:nvSpPr>
          <p:cNvPr id="3" name="Marcador de contenido 2"/>
          <p:cNvSpPr>
            <a:spLocks noGrp="1"/>
          </p:cNvSpPr>
          <p:nvPr>
            <p:ph sz="quarter" idx="13"/>
          </p:nvPr>
        </p:nvSpPr>
        <p:spPr>
          <a:xfrm>
            <a:off x="685800" y="1201783"/>
            <a:ext cx="10394707" cy="4323806"/>
          </a:xfrm>
        </p:spPr>
        <p:txBody>
          <a:bodyPr>
            <a:normAutofit fontScale="85000" lnSpcReduction="20000"/>
          </a:bodyPr>
          <a:lstStyle/>
          <a:p>
            <a:pPr>
              <a:buFont typeface="Courier New" panose="02070309020205020404" pitchFamily="49" charset="0"/>
              <a:buChar char="o"/>
            </a:pPr>
            <a:endParaRPr lang="en-US" sz="1400" cap="none" dirty="0" smtClean="0">
              <a:latin typeface="Bodoni MT" panose="02070603080606020203" pitchFamily="18" charset="0"/>
            </a:endParaRPr>
          </a:p>
          <a:p>
            <a:pPr>
              <a:buFont typeface="Courier New" panose="02070309020205020404" pitchFamily="49" charset="0"/>
              <a:buChar char="o"/>
            </a:pPr>
            <a:endParaRPr lang="en-US" sz="1800" cap="none" dirty="0" smtClean="0">
              <a:latin typeface="Bodoni MT" panose="02070603080606020203" pitchFamily="18" charset="0"/>
            </a:endParaRPr>
          </a:p>
          <a:p>
            <a:pPr>
              <a:buFont typeface="Courier New" panose="02070309020205020404" pitchFamily="49" charset="0"/>
              <a:buChar char="o"/>
            </a:pPr>
            <a:r>
              <a:rPr lang="en-US" sz="1900" cap="none" dirty="0" err="1" smtClean="0">
                <a:latin typeface="Bodoni MT" panose="02070603080606020203" pitchFamily="18" charset="0"/>
              </a:rPr>
              <a:t>Analyse</a:t>
            </a:r>
            <a:r>
              <a:rPr lang="en-US" sz="1900" cap="none" dirty="0" smtClean="0">
                <a:latin typeface="Bodoni MT" panose="02070603080606020203" pitchFamily="18" charset="0"/>
              </a:rPr>
              <a:t> the translations and discuss whether the IS of the source text has been preserved. Determine what structure would be suitable in each case. Back up your choice.</a:t>
            </a:r>
          </a:p>
          <a:p>
            <a:pPr marL="0" indent="0">
              <a:buNone/>
            </a:pPr>
            <a:r>
              <a:rPr lang="en-US" sz="1900" cap="none" dirty="0" smtClean="0">
                <a:latin typeface="Bodoni MT" panose="02070603080606020203" pitchFamily="18" charset="0"/>
              </a:rPr>
              <a:t> The first example has been taken from the novel To </a:t>
            </a:r>
            <a:r>
              <a:rPr lang="en-US" sz="1900" cap="none" dirty="0">
                <a:latin typeface="Bodoni MT" panose="02070603080606020203" pitchFamily="18" charset="0"/>
              </a:rPr>
              <a:t>K</a:t>
            </a:r>
            <a:r>
              <a:rPr lang="en-US" sz="1900" cap="none" dirty="0" smtClean="0">
                <a:latin typeface="Bodoni MT" panose="02070603080606020203" pitchFamily="18" charset="0"/>
              </a:rPr>
              <a:t>ill a Mockingbird by </a:t>
            </a:r>
            <a:r>
              <a:rPr lang="en-US" sz="1900" cap="none" dirty="0" err="1">
                <a:latin typeface="Bodoni MT" panose="02070603080606020203" pitchFamily="18" charset="0"/>
              </a:rPr>
              <a:t>N</a:t>
            </a:r>
            <a:r>
              <a:rPr lang="en-US" sz="1900" cap="none" dirty="0" err="1" smtClean="0">
                <a:latin typeface="Bodoni MT" panose="02070603080606020203" pitchFamily="18" charset="0"/>
              </a:rPr>
              <a:t>elle</a:t>
            </a:r>
            <a:r>
              <a:rPr lang="en-US" sz="1900" cap="none" dirty="0" smtClean="0">
                <a:latin typeface="Bodoni MT" panose="02070603080606020203" pitchFamily="18" charset="0"/>
              </a:rPr>
              <a:t> Harper </a:t>
            </a:r>
            <a:r>
              <a:rPr lang="en-US" sz="1900" cap="none" dirty="0">
                <a:latin typeface="Bodoni MT" panose="02070603080606020203" pitchFamily="18" charset="0"/>
              </a:rPr>
              <a:t>L</a:t>
            </a:r>
            <a:r>
              <a:rPr lang="en-US" sz="1900" cap="none" dirty="0" smtClean="0">
                <a:latin typeface="Bodoni MT" panose="02070603080606020203" pitchFamily="18" charset="0"/>
              </a:rPr>
              <a:t>ee, p. 57, and its translation into </a:t>
            </a:r>
            <a:r>
              <a:rPr lang="en-US" sz="1900" cap="none" dirty="0">
                <a:latin typeface="Bodoni MT" panose="02070603080606020203" pitchFamily="18" charset="0"/>
              </a:rPr>
              <a:t>S</a:t>
            </a:r>
            <a:r>
              <a:rPr lang="en-US" sz="1900" cap="none" dirty="0" smtClean="0">
                <a:latin typeface="Bodoni MT" panose="02070603080606020203" pitchFamily="18" charset="0"/>
              </a:rPr>
              <a:t>panish by </a:t>
            </a:r>
            <a:r>
              <a:rPr lang="en-US" sz="1900" cap="none" dirty="0" err="1">
                <a:latin typeface="Bodoni MT" panose="02070603080606020203" pitchFamily="18" charset="0"/>
              </a:rPr>
              <a:t>B</a:t>
            </a:r>
            <a:r>
              <a:rPr lang="en-US" sz="1900" cap="none" dirty="0" err="1" smtClean="0">
                <a:latin typeface="Bodoni MT" panose="02070603080606020203" pitchFamily="18" charset="0"/>
              </a:rPr>
              <a:t>aldomero</a:t>
            </a:r>
            <a:r>
              <a:rPr lang="en-US" sz="1900" cap="none" dirty="0" smtClean="0">
                <a:latin typeface="Bodoni MT" panose="02070603080606020203" pitchFamily="18" charset="0"/>
              </a:rPr>
              <a:t> Porta: </a:t>
            </a:r>
          </a:p>
          <a:p>
            <a:pPr marL="0" indent="0">
              <a:buNone/>
            </a:pPr>
            <a:r>
              <a:rPr lang="en-US" sz="1900" cap="none" dirty="0">
                <a:latin typeface="Bodoni MT" panose="02070603080606020203" pitchFamily="18" charset="0"/>
              </a:rPr>
              <a:t>T</a:t>
            </a:r>
            <a:r>
              <a:rPr lang="en-US" sz="1900" cap="none" dirty="0" smtClean="0">
                <a:latin typeface="Bodoni MT" panose="02070603080606020203" pitchFamily="18" charset="0"/>
              </a:rPr>
              <a:t>his sentence is produced in a context where </a:t>
            </a:r>
            <a:r>
              <a:rPr lang="en-US" sz="1900" cap="none" dirty="0">
                <a:latin typeface="Bodoni MT" panose="02070603080606020203" pitchFamily="18" charset="0"/>
              </a:rPr>
              <a:t>C</a:t>
            </a:r>
            <a:r>
              <a:rPr lang="en-US" sz="1900" cap="none" dirty="0" smtClean="0">
                <a:latin typeface="Bodoni MT" panose="02070603080606020203" pitchFamily="18" charset="0"/>
              </a:rPr>
              <a:t>alpurnia wants to spread the word that there is a mad dog in the streets and wants to warn the </a:t>
            </a:r>
            <a:r>
              <a:rPr lang="en-US" sz="1900" cap="none" dirty="0" err="1" smtClean="0">
                <a:latin typeface="Bodoni MT" panose="02070603080606020203" pitchFamily="18" charset="0"/>
              </a:rPr>
              <a:t>neighbours</a:t>
            </a:r>
            <a:r>
              <a:rPr lang="en-US" sz="1900" cap="none" dirty="0" smtClean="0">
                <a:latin typeface="Bodoni MT" panose="02070603080606020203" pitchFamily="18" charset="0"/>
              </a:rPr>
              <a:t>. </a:t>
            </a:r>
          </a:p>
          <a:p>
            <a:pPr marL="0" indent="0">
              <a:buNone/>
            </a:pPr>
            <a:r>
              <a:rPr lang="en-US" sz="1900" cap="none" dirty="0" smtClean="0">
                <a:latin typeface="Bodoni MT" panose="02070603080606020203" pitchFamily="18" charset="0"/>
              </a:rPr>
              <a:t>33. a. </a:t>
            </a:r>
            <a:r>
              <a:rPr lang="en-US" sz="1900" cap="none" dirty="0">
                <a:latin typeface="Bodoni MT" panose="02070603080606020203" pitchFamily="18" charset="0"/>
              </a:rPr>
              <a:t>C</a:t>
            </a:r>
            <a:r>
              <a:rPr lang="en-US" sz="1900" cap="none" dirty="0" smtClean="0">
                <a:latin typeface="Bodoni MT" panose="02070603080606020203" pitchFamily="18" charset="0"/>
              </a:rPr>
              <a:t>alpurnia’s message had been received by the </a:t>
            </a:r>
            <a:r>
              <a:rPr lang="en-US" sz="1900" cap="none" dirty="0" err="1" smtClean="0">
                <a:latin typeface="Bodoni MT" panose="02070603080606020203" pitchFamily="18" charset="0"/>
              </a:rPr>
              <a:t>neighbourhood</a:t>
            </a:r>
            <a:r>
              <a:rPr lang="en-US" sz="1900" cap="none" dirty="0" smtClean="0">
                <a:latin typeface="Bodoni MT" panose="02070603080606020203" pitchFamily="18" charset="0"/>
              </a:rPr>
              <a:t>. </a:t>
            </a:r>
          </a:p>
          <a:p>
            <a:pPr marL="0" indent="0">
              <a:buNone/>
            </a:pPr>
            <a:r>
              <a:rPr lang="en-US" sz="1900" cap="none" dirty="0" smtClean="0">
                <a:latin typeface="Bodoni MT" panose="02070603080606020203" pitchFamily="18" charset="0"/>
              </a:rPr>
              <a:t>   b. </a:t>
            </a:r>
            <a:r>
              <a:rPr lang="en-US" sz="1900" i="1" cap="none" dirty="0">
                <a:latin typeface="Bodoni MT" panose="02070603080606020203" pitchFamily="18" charset="0"/>
              </a:rPr>
              <a:t>L</a:t>
            </a:r>
            <a:r>
              <a:rPr lang="en-US" sz="1900" i="1" cap="none" dirty="0" smtClean="0">
                <a:latin typeface="Bodoni MT" panose="02070603080606020203" pitchFamily="18" charset="0"/>
              </a:rPr>
              <a:t>os </a:t>
            </a:r>
            <a:r>
              <a:rPr lang="en-US" sz="1900" i="1" cap="none" dirty="0" err="1" smtClean="0">
                <a:latin typeface="Bodoni MT" panose="02070603080606020203" pitchFamily="18" charset="0"/>
              </a:rPr>
              <a:t>vecinos</a:t>
            </a:r>
            <a:r>
              <a:rPr lang="en-US" sz="1900" i="1" cap="none" dirty="0" smtClean="0">
                <a:latin typeface="Bodoni MT" panose="02070603080606020203" pitchFamily="18" charset="0"/>
              </a:rPr>
              <a:t> </a:t>
            </a:r>
            <a:r>
              <a:rPr lang="en-US" sz="1900" i="1" cap="none" dirty="0" err="1" smtClean="0">
                <a:latin typeface="Bodoni MT" panose="02070603080606020203" pitchFamily="18" charset="0"/>
              </a:rPr>
              <a:t>habían</a:t>
            </a:r>
            <a:r>
              <a:rPr lang="en-US" sz="1900" i="1" cap="none" dirty="0" smtClean="0">
                <a:latin typeface="Bodoni MT" panose="02070603080606020203" pitchFamily="18" charset="0"/>
              </a:rPr>
              <a:t> </a:t>
            </a:r>
            <a:r>
              <a:rPr lang="en-US" sz="1900" i="1" cap="none" dirty="0" err="1" smtClean="0">
                <a:latin typeface="Bodoni MT" panose="02070603080606020203" pitchFamily="18" charset="0"/>
              </a:rPr>
              <a:t>recibido</a:t>
            </a:r>
            <a:r>
              <a:rPr lang="en-US" sz="1900" i="1" cap="none" dirty="0" smtClean="0">
                <a:latin typeface="Bodoni MT" panose="02070603080606020203" pitchFamily="18" charset="0"/>
              </a:rPr>
              <a:t> el </a:t>
            </a:r>
            <a:r>
              <a:rPr lang="en-US" sz="1900" i="1" cap="none" dirty="0" err="1" smtClean="0">
                <a:latin typeface="Bodoni MT" panose="02070603080606020203" pitchFamily="18" charset="0"/>
              </a:rPr>
              <a:t>mensaje</a:t>
            </a:r>
            <a:r>
              <a:rPr lang="en-US" sz="1900" i="1" cap="none" dirty="0" smtClean="0">
                <a:latin typeface="Bodoni MT" panose="02070603080606020203" pitchFamily="18" charset="0"/>
              </a:rPr>
              <a:t> de </a:t>
            </a:r>
            <a:r>
              <a:rPr lang="en-US" sz="1900" i="1" cap="none" dirty="0">
                <a:latin typeface="Bodoni MT" panose="02070603080606020203" pitchFamily="18" charset="0"/>
              </a:rPr>
              <a:t>C</a:t>
            </a:r>
            <a:r>
              <a:rPr lang="en-US" sz="1900" i="1" cap="none" dirty="0" smtClean="0">
                <a:latin typeface="Bodoni MT" panose="02070603080606020203" pitchFamily="18" charset="0"/>
              </a:rPr>
              <a:t>alpurnia. </a:t>
            </a:r>
          </a:p>
          <a:p>
            <a:pPr marL="0" indent="0">
              <a:buNone/>
            </a:pPr>
            <a:r>
              <a:rPr lang="en-US" sz="1900" cap="none" dirty="0" smtClean="0">
                <a:latin typeface="Bodoni MT" panose="02070603080606020203" pitchFamily="18" charset="0"/>
              </a:rPr>
              <a:t>34. </a:t>
            </a:r>
            <a:r>
              <a:rPr lang="en-US" sz="1900" cap="none" dirty="0">
                <a:latin typeface="Bodoni MT" panose="02070603080606020203" pitchFamily="18" charset="0"/>
              </a:rPr>
              <a:t>a. There are no clearly defined seasons in South Alabama; summer drifts into autumn, and autumn is sometimes never followed by winter, but turns to a days-old spring that melts into summer again. </a:t>
            </a:r>
          </a:p>
          <a:p>
            <a:pPr marL="0" indent="0">
              <a:buNone/>
            </a:pPr>
            <a:r>
              <a:rPr lang="en-US" sz="1900" cap="none" dirty="0">
                <a:latin typeface="Bodoni MT" panose="02070603080606020203" pitchFamily="18" charset="0"/>
              </a:rPr>
              <a:t>b. […] </a:t>
            </a:r>
            <a:r>
              <a:rPr lang="en-US" sz="1900" i="1" cap="none" dirty="0">
                <a:latin typeface="Bodoni MT" panose="02070603080606020203" pitchFamily="18" charset="0"/>
              </a:rPr>
              <a:t>al </a:t>
            </a:r>
            <a:r>
              <a:rPr lang="en-US" sz="1900" i="1" cap="none" dirty="0" err="1">
                <a:latin typeface="Bodoni MT" panose="02070603080606020203" pitchFamily="18" charset="0"/>
              </a:rPr>
              <a:t>otoño</a:t>
            </a:r>
            <a:r>
              <a:rPr lang="en-US" sz="1900" i="1" cap="none" dirty="0">
                <a:latin typeface="Bodoni MT" panose="02070603080606020203" pitchFamily="18" charset="0"/>
              </a:rPr>
              <a:t> a </a:t>
            </a:r>
            <a:r>
              <a:rPr lang="en-US" sz="1900" i="1" cap="none" dirty="0" err="1">
                <a:latin typeface="Bodoni MT" panose="02070603080606020203" pitchFamily="18" charset="0"/>
              </a:rPr>
              <a:t>veces</a:t>
            </a:r>
            <a:r>
              <a:rPr lang="en-US" sz="1900" i="1" cap="none" dirty="0">
                <a:latin typeface="Bodoni MT" panose="02070603080606020203" pitchFamily="18" charset="0"/>
              </a:rPr>
              <a:t> no lo </a:t>
            </a:r>
            <a:r>
              <a:rPr lang="en-US" sz="1900" i="1" cap="none" dirty="0" err="1">
                <a:latin typeface="Bodoni MT" panose="02070603080606020203" pitchFamily="18" charset="0"/>
              </a:rPr>
              <a:t>sigue</a:t>
            </a:r>
            <a:r>
              <a:rPr lang="en-US" sz="1900" i="1" cap="none" dirty="0">
                <a:latin typeface="Bodoni MT" panose="02070603080606020203" pitchFamily="18" charset="0"/>
              </a:rPr>
              <a:t> el </a:t>
            </a:r>
            <a:r>
              <a:rPr lang="en-US" sz="1900" i="1" cap="none" dirty="0" err="1">
                <a:latin typeface="Bodoni MT" panose="02070603080606020203" pitchFamily="18" charset="0"/>
              </a:rPr>
              <a:t>invierno</a:t>
            </a:r>
            <a:r>
              <a:rPr lang="en-US" sz="1900" i="1" cap="none" dirty="0">
                <a:latin typeface="Bodoni MT" panose="02070603080606020203" pitchFamily="18" charset="0"/>
              </a:rPr>
              <a:t>…</a:t>
            </a:r>
          </a:p>
          <a:p>
            <a:pPr marL="0" indent="0">
              <a:buNone/>
            </a:pPr>
            <a:endParaRPr lang="en-US" sz="1800" cap="none" dirty="0" smtClean="0">
              <a:latin typeface="Bodoni MT" panose="02070603080606020203" pitchFamily="18" charset="0"/>
            </a:endParaRPr>
          </a:p>
          <a:p>
            <a:pPr marL="0" indent="0">
              <a:buNone/>
            </a:pPr>
            <a:endParaRPr lang="en-US" sz="1400" cap="none" dirty="0" smtClean="0">
              <a:latin typeface="Bodoni MT" panose="02070603080606020203" pitchFamily="18" charset="0"/>
            </a:endParaRPr>
          </a:p>
          <a:p>
            <a:pPr marL="0" indent="0">
              <a:buNone/>
            </a:pPr>
            <a:endParaRPr lang="es-AR" sz="1400" cap="none" dirty="0">
              <a:latin typeface="Bodoni MT" panose="02070603080606020203" pitchFamily="18" charset="0"/>
            </a:endParaRPr>
          </a:p>
        </p:txBody>
      </p:sp>
    </p:spTree>
    <p:extLst>
      <p:ext uri="{BB962C8B-B14F-4D97-AF65-F5344CB8AC3E}">
        <p14:creationId xmlns:p14="http://schemas.microsoft.com/office/powerpoint/2010/main" val="14926100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685800" y="404950"/>
            <a:ext cx="10394707" cy="4969636"/>
          </a:xfrm>
        </p:spPr>
        <p:txBody>
          <a:bodyPr>
            <a:normAutofit fontScale="92500" lnSpcReduction="10000"/>
          </a:bodyPr>
          <a:lstStyle/>
          <a:p>
            <a:pPr marL="0" indent="0">
              <a:buNone/>
            </a:pPr>
            <a:r>
              <a:rPr lang="es-AR" cap="none" dirty="0" err="1">
                <a:latin typeface="Bodoni MT" panose="02070603080606020203" pitchFamily="18" charset="0"/>
              </a:rPr>
              <a:t>E</a:t>
            </a:r>
            <a:r>
              <a:rPr lang="es-AR" cap="none" dirty="0" err="1" smtClean="0">
                <a:latin typeface="Bodoni MT" panose="02070603080606020203" pitchFamily="18" charset="0"/>
              </a:rPr>
              <a:t>xample</a:t>
            </a:r>
            <a:r>
              <a:rPr lang="es-AR" cap="none" dirty="0" smtClean="0">
                <a:latin typeface="Bodoni MT" panose="02070603080606020203" pitchFamily="18" charset="0"/>
              </a:rPr>
              <a:t> </a:t>
            </a:r>
            <a:r>
              <a:rPr lang="es-AR" cap="none" dirty="0" err="1" smtClean="0">
                <a:latin typeface="Bodoni MT" panose="02070603080606020203" pitchFamily="18" charset="0"/>
              </a:rPr>
              <a:t>taken</a:t>
            </a:r>
            <a:r>
              <a:rPr lang="es-AR" cap="none" dirty="0" smtClean="0">
                <a:latin typeface="Bodoni MT" panose="02070603080606020203" pitchFamily="18" charset="0"/>
              </a:rPr>
              <a:t> </a:t>
            </a:r>
            <a:r>
              <a:rPr lang="es-AR" cap="none" dirty="0" err="1" smtClean="0">
                <a:latin typeface="Bodoni MT" panose="02070603080606020203" pitchFamily="18" charset="0"/>
              </a:rPr>
              <a:t>from</a:t>
            </a:r>
            <a:r>
              <a:rPr lang="es-AR" cap="none" dirty="0" smtClean="0">
                <a:latin typeface="Bodoni MT" panose="02070603080606020203" pitchFamily="18" charset="0"/>
              </a:rPr>
              <a:t> Jane </a:t>
            </a:r>
            <a:r>
              <a:rPr lang="es-AR" cap="none" dirty="0" err="1">
                <a:latin typeface="Bodoni MT" panose="02070603080606020203" pitchFamily="18" charset="0"/>
              </a:rPr>
              <a:t>A</a:t>
            </a:r>
            <a:r>
              <a:rPr lang="es-AR" cap="none" dirty="0" err="1" smtClean="0">
                <a:latin typeface="Bodoni MT" panose="02070603080606020203" pitchFamily="18" charset="0"/>
              </a:rPr>
              <a:t>ustin’s</a:t>
            </a:r>
            <a:r>
              <a:rPr lang="es-AR" cap="none" dirty="0" smtClean="0">
                <a:latin typeface="Bodoni MT" panose="02070603080606020203" pitchFamily="18" charset="0"/>
              </a:rPr>
              <a:t> </a:t>
            </a:r>
            <a:r>
              <a:rPr lang="es-AR" cap="none" dirty="0" err="1">
                <a:latin typeface="Bodoni MT" panose="02070603080606020203" pitchFamily="18" charset="0"/>
              </a:rPr>
              <a:t>P</a:t>
            </a:r>
            <a:r>
              <a:rPr lang="es-AR" cap="none" dirty="0" err="1" smtClean="0">
                <a:latin typeface="Bodoni MT" panose="02070603080606020203" pitchFamily="18" charset="0"/>
              </a:rPr>
              <a:t>ride</a:t>
            </a:r>
            <a:r>
              <a:rPr lang="es-AR" cap="none" dirty="0" smtClean="0">
                <a:latin typeface="Bodoni MT" panose="02070603080606020203" pitchFamily="18" charset="0"/>
              </a:rPr>
              <a:t> and </a:t>
            </a:r>
            <a:r>
              <a:rPr lang="es-AR" cap="none" dirty="0" err="1">
                <a:latin typeface="Bodoni MT" panose="02070603080606020203" pitchFamily="18" charset="0"/>
              </a:rPr>
              <a:t>P</a:t>
            </a:r>
            <a:r>
              <a:rPr lang="es-AR" cap="none" dirty="0" err="1" smtClean="0">
                <a:latin typeface="Bodoni MT" panose="02070603080606020203" pitchFamily="18" charset="0"/>
              </a:rPr>
              <a:t>rejudice</a:t>
            </a:r>
            <a:r>
              <a:rPr lang="es-AR" cap="none" dirty="0" smtClean="0">
                <a:latin typeface="Bodoni MT" panose="02070603080606020203" pitchFamily="18" charset="0"/>
              </a:rPr>
              <a:t>, </a:t>
            </a:r>
            <a:r>
              <a:rPr lang="es-AR" cap="none" dirty="0" err="1" smtClean="0">
                <a:latin typeface="Bodoni MT" panose="02070603080606020203" pitchFamily="18" charset="0"/>
              </a:rPr>
              <a:t>chapter</a:t>
            </a:r>
            <a:r>
              <a:rPr lang="es-AR" cap="none" dirty="0" smtClean="0">
                <a:latin typeface="Bodoni MT" panose="02070603080606020203" pitchFamily="18" charset="0"/>
              </a:rPr>
              <a:t> I, </a:t>
            </a:r>
            <a:r>
              <a:rPr lang="es-AR" cap="none" dirty="0" err="1" smtClean="0">
                <a:latin typeface="Bodoni MT" panose="02070603080606020203" pitchFamily="18" charset="0"/>
              </a:rPr>
              <a:t>translated</a:t>
            </a:r>
            <a:r>
              <a:rPr lang="es-AR" cap="none" dirty="0" smtClean="0">
                <a:latin typeface="Bodoni MT" panose="02070603080606020203" pitchFamily="18" charset="0"/>
              </a:rPr>
              <a:t> </a:t>
            </a:r>
            <a:r>
              <a:rPr lang="es-AR" cap="none" dirty="0" err="1" smtClean="0">
                <a:latin typeface="Bodoni MT" panose="02070603080606020203" pitchFamily="18" charset="0"/>
              </a:rPr>
              <a:t>by</a:t>
            </a:r>
            <a:r>
              <a:rPr lang="es-AR" cap="none" dirty="0" smtClean="0">
                <a:latin typeface="Bodoni MT" panose="02070603080606020203" pitchFamily="18" charset="0"/>
              </a:rPr>
              <a:t> </a:t>
            </a:r>
            <a:r>
              <a:rPr lang="es-AR" cap="none" dirty="0">
                <a:latin typeface="Bodoni MT" panose="02070603080606020203" pitchFamily="18" charset="0"/>
              </a:rPr>
              <a:t>J</a:t>
            </a:r>
            <a:r>
              <a:rPr lang="es-AR" cap="none" dirty="0" smtClean="0">
                <a:latin typeface="Bodoni MT" panose="02070603080606020203" pitchFamily="18" charset="0"/>
              </a:rPr>
              <a:t>osé </a:t>
            </a:r>
            <a:r>
              <a:rPr lang="es-AR" cap="none" dirty="0">
                <a:latin typeface="Bodoni MT" panose="02070603080606020203" pitchFamily="18" charset="0"/>
              </a:rPr>
              <a:t>L</a:t>
            </a:r>
            <a:r>
              <a:rPr lang="es-AR" cap="none" dirty="0" smtClean="0">
                <a:latin typeface="Bodoni MT" panose="02070603080606020203" pitchFamily="18" charset="0"/>
              </a:rPr>
              <a:t>uis </a:t>
            </a:r>
            <a:r>
              <a:rPr lang="es-AR" cap="none" dirty="0">
                <a:latin typeface="Bodoni MT" panose="02070603080606020203" pitchFamily="18" charset="0"/>
              </a:rPr>
              <a:t>L</a:t>
            </a:r>
            <a:r>
              <a:rPr lang="es-AR" cap="none" dirty="0" smtClean="0">
                <a:latin typeface="Bodoni MT" panose="02070603080606020203" pitchFamily="18" charset="0"/>
              </a:rPr>
              <a:t>ópez </a:t>
            </a:r>
            <a:r>
              <a:rPr lang="es-AR" cap="none" dirty="0">
                <a:latin typeface="Bodoni MT" panose="02070603080606020203" pitchFamily="18" charset="0"/>
              </a:rPr>
              <a:t>M</a:t>
            </a:r>
            <a:r>
              <a:rPr lang="es-AR" cap="none" dirty="0" smtClean="0">
                <a:latin typeface="Bodoni MT" panose="02070603080606020203" pitchFamily="18" charset="0"/>
              </a:rPr>
              <a:t>uñoz:</a:t>
            </a:r>
          </a:p>
          <a:p>
            <a:pPr marL="0" indent="0">
              <a:buNone/>
            </a:pPr>
            <a:r>
              <a:rPr lang="es-AR" cap="none" dirty="0" smtClean="0">
                <a:latin typeface="Bodoni MT" panose="02070603080606020203" pitchFamily="18" charset="0"/>
              </a:rPr>
              <a:t>35. a</a:t>
            </a:r>
            <a:r>
              <a:rPr lang="es-AR" cap="none" dirty="0">
                <a:latin typeface="Bodoni MT" panose="02070603080606020203" pitchFamily="18" charset="0"/>
              </a:rPr>
              <a:t>. “</a:t>
            </a:r>
            <a:r>
              <a:rPr lang="es-AR" cap="none" dirty="0" err="1">
                <a:latin typeface="Bodoni MT" panose="02070603080606020203" pitchFamily="18" charset="0"/>
              </a:rPr>
              <a:t>My</a:t>
            </a:r>
            <a:r>
              <a:rPr lang="es-AR" cap="none" dirty="0">
                <a:latin typeface="Bodoni MT" panose="02070603080606020203" pitchFamily="18" charset="0"/>
              </a:rPr>
              <a:t> </a:t>
            </a:r>
            <a:r>
              <a:rPr lang="es-AR" cap="none" dirty="0" err="1">
                <a:latin typeface="Bodoni MT" panose="02070603080606020203" pitchFamily="18" charset="0"/>
              </a:rPr>
              <a:t>dear</a:t>
            </a:r>
            <a:r>
              <a:rPr lang="es-AR" cap="none" dirty="0">
                <a:latin typeface="Bodoni MT" panose="02070603080606020203" pitchFamily="18" charset="0"/>
              </a:rPr>
              <a:t> Mr. </a:t>
            </a:r>
            <a:r>
              <a:rPr lang="es-AR" cap="none" dirty="0" err="1">
                <a:latin typeface="Bodoni MT" panose="02070603080606020203" pitchFamily="18" charset="0"/>
              </a:rPr>
              <a:t>Bennet</a:t>
            </a:r>
            <a:r>
              <a:rPr lang="es-AR" cap="none" dirty="0">
                <a:latin typeface="Bodoni MT" panose="02070603080606020203" pitchFamily="18" charset="0"/>
              </a:rPr>
              <a:t>,” </a:t>
            </a:r>
            <a:r>
              <a:rPr lang="es-AR" cap="none" dirty="0" err="1">
                <a:latin typeface="Bodoni MT" panose="02070603080606020203" pitchFamily="18" charset="0"/>
              </a:rPr>
              <a:t>said</a:t>
            </a:r>
            <a:r>
              <a:rPr lang="es-AR" cap="none" dirty="0">
                <a:latin typeface="Bodoni MT" panose="02070603080606020203" pitchFamily="18" charset="0"/>
              </a:rPr>
              <a:t> </a:t>
            </a:r>
            <a:r>
              <a:rPr lang="es-AR" cap="none" dirty="0" err="1">
                <a:latin typeface="Bodoni MT" panose="02070603080606020203" pitchFamily="18" charset="0"/>
              </a:rPr>
              <a:t>his</a:t>
            </a:r>
            <a:r>
              <a:rPr lang="es-AR" cap="none" dirty="0">
                <a:latin typeface="Bodoni MT" panose="02070603080606020203" pitchFamily="18" charset="0"/>
              </a:rPr>
              <a:t> lady to </a:t>
            </a:r>
            <a:r>
              <a:rPr lang="es-AR" cap="none" dirty="0" err="1">
                <a:latin typeface="Bodoni MT" panose="02070603080606020203" pitchFamily="18" charset="0"/>
              </a:rPr>
              <a:t>him</a:t>
            </a:r>
            <a:r>
              <a:rPr lang="es-AR" cap="none" dirty="0">
                <a:latin typeface="Bodoni MT" panose="02070603080606020203" pitchFamily="18" charset="0"/>
              </a:rPr>
              <a:t> </a:t>
            </a:r>
            <a:r>
              <a:rPr lang="es-AR" cap="none" dirty="0" err="1">
                <a:latin typeface="Bodoni MT" panose="02070603080606020203" pitchFamily="18" charset="0"/>
              </a:rPr>
              <a:t>one</a:t>
            </a:r>
            <a:r>
              <a:rPr lang="es-AR" cap="none" dirty="0">
                <a:latin typeface="Bodoni MT" panose="02070603080606020203" pitchFamily="18" charset="0"/>
              </a:rPr>
              <a:t> </a:t>
            </a:r>
            <a:r>
              <a:rPr lang="es-AR" cap="none" dirty="0" err="1">
                <a:latin typeface="Bodoni MT" panose="02070603080606020203" pitchFamily="18" charset="0"/>
              </a:rPr>
              <a:t>day</a:t>
            </a:r>
            <a:r>
              <a:rPr lang="es-AR" cap="none" dirty="0">
                <a:latin typeface="Bodoni MT" panose="02070603080606020203" pitchFamily="18" charset="0"/>
              </a:rPr>
              <a:t>, “</a:t>
            </a:r>
            <a:r>
              <a:rPr lang="es-AR" cap="none" dirty="0" err="1">
                <a:latin typeface="Bodoni MT" panose="02070603080606020203" pitchFamily="18" charset="0"/>
              </a:rPr>
              <a:t>have</a:t>
            </a:r>
            <a:r>
              <a:rPr lang="es-AR" cap="none" dirty="0">
                <a:latin typeface="Bodoni MT" panose="02070603080606020203" pitchFamily="18" charset="0"/>
              </a:rPr>
              <a:t> </a:t>
            </a:r>
            <a:r>
              <a:rPr lang="es-AR" cap="none" dirty="0" err="1">
                <a:latin typeface="Bodoni MT" panose="02070603080606020203" pitchFamily="18" charset="0"/>
              </a:rPr>
              <a:t>you</a:t>
            </a:r>
            <a:r>
              <a:rPr lang="es-AR" cap="none" dirty="0">
                <a:latin typeface="Bodoni MT" panose="02070603080606020203" pitchFamily="18" charset="0"/>
              </a:rPr>
              <a:t> </a:t>
            </a:r>
            <a:r>
              <a:rPr lang="es-AR" cap="none" dirty="0" err="1">
                <a:latin typeface="Bodoni MT" panose="02070603080606020203" pitchFamily="18" charset="0"/>
              </a:rPr>
              <a:t>heard</a:t>
            </a:r>
            <a:r>
              <a:rPr lang="es-AR" cap="none" dirty="0">
                <a:latin typeface="Bodoni MT" panose="02070603080606020203" pitchFamily="18" charset="0"/>
              </a:rPr>
              <a:t> </a:t>
            </a:r>
            <a:r>
              <a:rPr lang="es-AR" cap="none" dirty="0" err="1">
                <a:latin typeface="Bodoni MT" panose="02070603080606020203" pitchFamily="18" charset="0"/>
              </a:rPr>
              <a:t>that</a:t>
            </a:r>
            <a:r>
              <a:rPr lang="es-AR" cap="none" dirty="0">
                <a:latin typeface="Bodoni MT" panose="02070603080606020203" pitchFamily="18" charset="0"/>
              </a:rPr>
              <a:t> </a:t>
            </a:r>
            <a:r>
              <a:rPr lang="es-AR" cap="none" dirty="0" err="1">
                <a:latin typeface="Bodoni MT" panose="02070603080606020203" pitchFamily="18" charset="0"/>
              </a:rPr>
              <a:t>Netherfield</a:t>
            </a:r>
            <a:r>
              <a:rPr lang="es-AR" cap="none" dirty="0">
                <a:latin typeface="Bodoni MT" panose="02070603080606020203" pitchFamily="18" charset="0"/>
              </a:rPr>
              <a:t> Park </a:t>
            </a:r>
            <a:r>
              <a:rPr lang="es-AR" cap="none" dirty="0" err="1">
                <a:latin typeface="Bodoni MT" panose="02070603080606020203" pitchFamily="18" charset="0"/>
              </a:rPr>
              <a:t>is</a:t>
            </a:r>
            <a:r>
              <a:rPr lang="es-AR" cap="none" dirty="0">
                <a:latin typeface="Bodoni MT" panose="02070603080606020203" pitchFamily="18" charset="0"/>
              </a:rPr>
              <a:t> </a:t>
            </a:r>
            <a:r>
              <a:rPr lang="es-AR" cap="none" dirty="0" err="1">
                <a:latin typeface="Bodoni MT" panose="02070603080606020203" pitchFamily="18" charset="0"/>
              </a:rPr>
              <a:t>let</a:t>
            </a:r>
            <a:r>
              <a:rPr lang="es-AR" cap="none" dirty="0">
                <a:latin typeface="Bodoni MT" panose="02070603080606020203" pitchFamily="18" charset="0"/>
              </a:rPr>
              <a:t> at </a:t>
            </a:r>
            <a:r>
              <a:rPr lang="es-AR" cap="none" dirty="0" err="1">
                <a:latin typeface="Bodoni MT" panose="02070603080606020203" pitchFamily="18" charset="0"/>
              </a:rPr>
              <a:t>last</a:t>
            </a:r>
            <a:r>
              <a:rPr lang="es-AR" cap="none" dirty="0">
                <a:latin typeface="Bodoni MT" panose="02070603080606020203" pitchFamily="18" charset="0"/>
              </a:rPr>
              <a:t>?</a:t>
            </a:r>
          </a:p>
          <a:p>
            <a:pPr marL="0" indent="0">
              <a:buNone/>
            </a:pPr>
            <a:r>
              <a:rPr lang="es-AR" cap="none" dirty="0">
                <a:latin typeface="Bodoni MT" panose="02070603080606020203" pitchFamily="18" charset="0"/>
              </a:rPr>
              <a:t>b. –</a:t>
            </a:r>
            <a:r>
              <a:rPr lang="es-AR" i="1" cap="none" dirty="0">
                <a:latin typeface="Bodoni MT" panose="02070603080606020203" pitchFamily="18" charset="0"/>
              </a:rPr>
              <a:t>Mi querido Sr. </a:t>
            </a:r>
            <a:r>
              <a:rPr lang="es-AR" i="1" cap="none" dirty="0" err="1">
                <a:latin typeface="Bodoni MT" panose="02070603080606020203" pitchFamily="18" charset="0"/>
              </a:rPr>
              <a:t>Bennet</a:t>
            </a:r>
            <a:r>
              <a:rPr lang="es-AR" i="1" cap="none" dirty="0">
                <a:latin typeface="Bodoni MT" panose="02070603080606020203" pitchFamily="18" charset="0"/>
              </a:rPr>
              <a:t>- le dijo un día su esposa a este caballero, ¿Te has enterado de que por fin se ha alquilado </a:t>
            </a:r>
            <a:r>
              <a:rPr lang="es-AR" i="1" cap="none" dirty="0" err="1">
                <a:latin typeface="Bodoni MT" panose="02070603080606020203" pitchFamily="18" charset="0"/>
              </a:rPr>
              <a:t>Netherfield</a:t>
            </a:r>
            <a:r>
              <a:rPr lang="es-AR" i="1" cap="none" dirty="0">
                <a:latin typeface="Bodoni MT" panose="02070603080606020203" pitchFamily="18" charset="0"/>
              </a:rPr>
              <a:t> Park? </a:t>
            </a:r>
            <a:endParaRPr lang="es-AR" i="1" cap="none" dirty="0" smtClean="0">
              <a:latin typeface="Bodoni MT" panose="02070603080606020203" pitchFamily="18" charset="0"/>
            </a:endParaRPr>
          </a:p>
          <a:p>
            <a:pPr marL="0" indent="0">
              <a:buNone/>
            </a:pPr>
            <a:r>
              <a:rPr lang="es-MX" cap="none" dirty="0" err="1" smtClean="0">
                <a:latin typeface="Bodoni MT" panose="02070603080606020203" pitchFamily="18" charset="0"/>
              </a:rPr>
              <a:t>Examples</a:t>
            </a:r>
            <a:r>
              <a:rPr lang="es-MX" cap="none" dirty="0" smtClean="0">
                <a:latin typeface="Bodoni MT" panose="02070603080606020203" pitchFamily="18" charset="0"/>
              </a:rPr>
              <a:t> </a:t>
            </a:r>
            <a:r>
              <a:rPr lang="es-MX" cap="none" dirty="0" err="1" smtClean="0">
                <a:latin typeface="Bodoni MT" panose="02070603080606020203" pitchFamily="18" charset="0"/>
              </a:rPr>
              <a:t>taken</a:t>
            </a:r>
            <a:r>
              <a:rPr lang="es-MX" cap="none" dirty="0" smtClean="0">
                <a:latin typeface="Bodoni MT" panose="02070603080606020203" pitchFamily="18" charset="0"/>
              </a:rPr>
              <a:t> </a:t>
            </a:r>
            <a:r>
              <a:rPr lang="es-MX" cap="none" dirty="0" err="1" smtClean="0">
                <a:latin typeface="Bodoni MT" panose="02070603080606020203" pitchFamily="18" charset="0"/>
              </a:rPr>
              <a:t>from</a:t>
            </a:r>
            <a:r>
              <a:rPr lang="es-MX" cap="none" dirty="0" smtClean="0">
                <a:latin typeface="Bodoni MT" panose="02070603080606020203" pitchFamily="18" charset="0"/>
              </a:rPr>
              <a:t> </a:t>
            </a:r>
            <a:r>
              <a:rPr lang="es-MX" cap="none" dirty="0" err="1" smtClean="0">
                <a:latin typeface="Bodoni MT" panose="02070603080606020203" pitchFamily="18" charset="0"/>
              </a:rPr>
              <a:t>What</a:t>
            </a:r>
            <a:r>
              <a:rPr lang="es-MX" cap="none" dirty="0" smtClean="0">
                <a:latin typeface="Bodoni MT" panose="02070603080606020203" pitchFamily="18" charset="0"/>
              </a:rPr>
              <a:t> </a:t>
            </a:r>
            <a:r>
              <a:rPr lang="es-MX" cap="none" dirty="0" err="1" smtClean="0">
                <a:latin typeface="Bodoni MT" panose="02070603080606020203" pitchFamily="18" charset="0"/>
              </a:rPr>
              <a:t>is</a:t>
            </a:r>
            <a:r>
              <a:rPr lang="es-MX" cap="none" dirty="0" smtClean="0">
                <a:latin typeface="Bodoni MT" panose="02070603080606020203" pitchFamily="18" charset="0"/>
              </a:rPr>
              <a:t> </a:t>
            </a:r>
            <a:r>
              <a:rPr lang="es-MX" cap="none" dirty="0" err="1" smtClean="0">
                <a:latin typeface="Bodoni MT" panose="02070603080606020203" pitchFamily="18" charset="0"/>
              </a:rPr>
              <a:t>renewable</a:t>
            </a:r>
            <a:r>
              <a:rPr lang="es-MX" cap="none" dirty="0" smtClean="0">
                <a:latin typeface="Bodoni MT" panose="02070603080606020203" pitchFamily="18" charset="0"/>
              </a:rPr>
              <a:t> </a:t>
            </a:r>
            <a:r>
              <a:rPr lang="es-MX" cap="none" dirty="0" err="1" smtClean="0">
                <a:latin typeface="Bodoni MT" panose="02070603080606020203" pitchFamily="18" charset="0"/>
              </a:rPr>
              <a:t>energy</a:t>
            </a:r>
            <a:r>
              <a:rPr lang="es-MX" cap="none" dirty="0">
                <a:latin typeface="Bodoni MT" panose="02070603080606020203" pitchFamily="18" charset="0"/>
              </a:rPr>
              <a:t>? </a:t>
            </a:r>
            <a:r>
              <a:rPr lang="es-MX" cap="none" dirty="0" err="1">
                <a:latin typeface="Bodoni MT" panose="02070603080606020203" pitchFamily="18" charset="0"/>
              </a:rPr>
              <a:t>b</a:t>
            </a:r>
            <a:r>
              <a:rPr lang="es-MX" cap="none" dirty="0" err="1" smtClean="0">
                <a:latin typeface="Bodoni MT" panose="02070603080606020203" pitchFamily="18" charset="0"/>
              </a:rPr>
              <a:t>y</a:t>
            </a:r>
            <a:r>
              <a:rPr lang="es-MX" cap="none" dirty="0" smtClean="0">
                <a:latin typeface="Bodoni MT" panose="02070603080606020203" pitchFamily="18" charset="0"/>
              </a:rPr>
              <a:t> </a:t>
            </a:r>
            <a:r>
              <a:rPr lang="es-MX" cap="none" dirty="0" err="1" smtClean="0">
                <a:latin typeface="Bodoni MT" panose="02070603080606020203" pitchFamily="18" charset="0"/>
              </a:rPr>
              <a:t>United</a:t>
            </a:r>
            <a:r>
              <a:rPr lang="es-MX" cap="none" dirty="0" smtClean="0">
                <a:latin typeface="Bodoni MT" panose="02070603080606020203" pitchFamily="18" charset="0"/>
              </a:rPr>
              <a:t> </a:t>
            </a:r>
            <a:r>
              <a:rPr lang="es-MX" cap="none" dirty="0" err="1" smtClean="0">
                <a:latin typeface="Bodoni MT" panose="02070603080606020203" pitchFamily="18" charset="0"/>
              </a:rPr>
              <a:t>Nations</a:t>
            </a:r>
            <a:r>
              <a:rPr lang="es-MX" cap="none" dirty="0" smtClean="0">
                <a:latin typeface="Bodoni MT" panose="02070603080606020203" pitchFamily="18" charset="0"/>
              </a:rPr>
              <a:t>: </a:t>
            </a:r>
          </a:p>
          <a:p>
            <a:pPr marL="0" indent="0">
              <a:buNone/>
            </a:pPr>
            <a:r>
              <a:rPr lang="en-US" cap="none" dirty="0" smtClean="0">
                <a:latin typeface="Bodoni MT" panose="02070603080606020203" pitchFamily="18" charset="0"/>
              </a:rPr>
              <a:t>36. a. Solar </a:t>
            </a:r>
            <a:r>
              <a:rPr lang="en-US" cap="none" dirty="0">
                <a:latin typeface="Bodoni MT" panose="02070603080606020203" pitchFamily="18" charset="0"/>
              </a:rPr>
              <a:t>energy is the most abundant of all energy resources and can even be harnessed in cloudy weather. The rate at which solar energy is intercepted by the Earth is about 10,000 times greater than the rate at which humankind consumes energy.</a:t>
            </a:r>
            <a:endParaRPr lang="es-AR" cap="none" dirty="0">
              <a:latin typeface="Bodoni MT" panose="02070603080606020203" pitchFamily="18" charset="0"/>
            </a:endParaRPr>
          </a:p>
          <a:p>
            <a:pPr marL="0" indent="0">
              <a:buNone/>
            </a:pPr>
            <a:r>
              <a:rPr lang="es-MX" i="1" cap="none" dirty="0" smtClean="0">
                <a:latin typeface="Bodoni MT" panose="02070603080606020203" pitchFamily="18" charset="0"/>
              </a:rPr>
              <a:t>b. De </a:t>
            </a:r>
            <a:r>
              <a:rPr lang="es-MX" i="1" cap="none" dirty="0">
                <a:latin typeface="Bodoni MT" panose="02070603080606020203" pitchFamily="18" charset="0"/>
              </a:rPr>
              <a:t>todas las fuentes de energía, la energía solar es la que más abunda y, además, también puede obtenerse aún con el cielo nublado. La velocidad a la que la Tierra intercepta la energía solar es aproximadamente 10 000 veces superior a la velocidad con la que la humanidad consume la energía.</a:t>
            </a:r>
            <a:endParaRPr lang="es-AR" i="1" cap="none" dirty="0">
              <a:latin typeface="Bodoni MT" panose="02070603080606020203" pitchFamily="18" charset="0"/>
            </a:endParaRPr>
          </a:p>
        </p:txBody>
      </p:sp>
    </p:spTree>
    <p:extLst>
      <p:ext uri="{BB962C8B-B14F-4D97-AF65-F5344CB8AC3E}">
        <p14:creationId xmlns:p14="http://schemas.microsoft.com/office/powerpoint/2010/main" val="38106546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685800" y="391886"/>
            <a:ext cx="10394707" cy="4982699"/>
          </a:xfrm>
        </p:spPr>
        <p:txBody>
          <a:bodyPr>
            <a:normAutofit fontScale="92500"/>
          </a:bodyPr>
          <a:lstStyle/>
          <a:p>
            <a:pPr marL="0" indent="0">
              <a:buNone/>
            </a:pPr>
            <a:r>
              <a:rPr lang="en-US" cap="none" dirty="0" smtClean="0">
                <a:latin typeface="Bodoni MT" panose="02070603080606020203" pitchFamily="18" charset="0"/>
              </a:rPr>
              <a:t>37. a. Geothermal energy utilizes the accessible thermal energy from the earth’s interior. Heat is extracted from geothermal reservoirs using wells or other means.</a:t>
            </a:r>
          </a:p>
          <a:p>
            <a:pPr marL="0" indent="0">
              <a:buNone/>
            </a:pPr>
            <a:r>
              <a:rPr lang="en-US" cap="none" dirty="0" smtClean="0">
                <a:latin typeface="Bodoni MT" panose="02070603080606020203" pitchFamily="18" charset="0"/>
              </a:rPr>
              <a:t>b. </a:t>
            </a:r>
            <a:r>
              <a:rPr lang="es-MX" i="1" cap="none" dirty="0">
                <a:latin typeface="Bodoni MT" panose="02070603080606020203" pitchFamily="18" charset="0"/>
              </a:rPr>
              <a:t>La energía geotérmica utiliza la energía térmica disponible del interior de la Tierra. El calor se extrae de unos </a:t>
            </a:r>
            <a:r>
              <a:rPr lang="es-MX" i="1" cap="none" dirty="0" smtClean="0">
                <a:latin typeface="Bodoni MT" panose="02070603080606020203" pitchFamily="18" charset="0"/>
              </a:rPr>
              <a:t>depósitos </a:t>
            </a:r>
            <a:r>
              <a:rPr lang="es-MX" i="1" cap="none" dirty="0">
                <a:latin typeface="Bodoni MT" panose="02070603080606020203" pitchFamily="18" charset="0"/>
              </a:rPr>
              <a:t>geotérmicos a través de pozos u otros medios</a:t>
            </a:r>
            <a:r>
              <a:rPr lang="es-MX" i="1" cap="none" dirty="0" smtClean="0">
                <a:latin typeface="Bodoni MT" panose="02070603080606020203" pitchFamily="18" charset="0"/>
              </a:rPr>
              <a:t>.</a:t>
            </a:r>
          </a:p>
          <a:p>
            <a:pPr marL="0" indent="0">
              <a:buNone/>
            </a:pPr>
            <a:r>
              <a:rPr lang="es-MX" cap="none" dirty="0" smtClean="0">
                <a:latin typeface="Bodoni MT" panose="02070603080606020203" pitchFamily="18" charset="0"/>
              </a:rPr>
              <a:t>38. a. </a:t>
            </a:r>
            <a:r>
              <a:rPr lang="en-US" cap="none" dirty="0">
                <a:latin typeface="Bodoni MT" panose="02070603080606020203" pitchFamily="18" charset="0"/>
              </a:rPr>
              <a:t>Reservoirs that are naturally sufficiently hot and permeable are called hydrothermal reservoirs, whereas reservoirs that are sufficiently hot but that are improved with hydraulic stimulation are called enhanced geothermal systems</a:t>
            </a:r>
            <a:r>
              <a:rPr lang="en-US" cap="none" dirty="0" smtClean="0">
                <a:latin typeface="Bodoni MT" panose="02070603080606020203" pitchFamily="18" charset="0"/>
              </a:rPr>
              <a:t>.</a:t>
            </a:r>
          </a:p>
          <a:p>
            <a:pPr marL="0" indent="0">
              <a:buNone/>
            </a:pPr>
            <a:r>
              <a:rPr lang="en-US" cap="none" dirty="0" smtClean="0">
                <a:latin typeface="Bodoni MT" panose="02070603080606020203" pitchFamily="18" charset="0"/>
              </a:rPr>
              <a:t>b. </a:t>
            </a:r>
            <a:r>
              <a:rPr lang="es-MX" i="1" cap="none" dirty="0">
                <a:latin typeface="Bodoni MT" panose="02070603080606020203" pitchFamily="18" charset="0"/>
              </a:rPr>
              <a:t>Los depósitos con estas temperaturas lo suficientemente elevadas y permeables de forma natural se denominan depósitos hidrotermales, mientras que los depósitos que cuentan con el suficiente calor, pero que utilizan medios de </a:t>
            </a:r>
            <a:r>
              <a:rPr lang="es-MX" i="1" cap="none" dirty="0" smtClean="0">
                <a:latin typeface="Bodoni MT" panose="02070603080606020203" pitchFamily="18" charset="0"/>
              </a:rPr>
              <a:t>estimulación </a:t>
            </a:r>
            <a:r>
              <a:rPr lang="es-MX" i="1" cap="none" dirty="0">
                <a:latin typeface="Bodoni MT" panose="02070603080606020203" pitchFamily="18" charset="0"/>
              </a:rPr>
              <a:t>hidráulica, se llaman sistemas geotérmicos mejorados</a:t>
            </a:r>
            <a:r>
              <a:rPr lang="es-MX" i="1" cap="none" dirty="0" smtClean="0">
                <a:latin typeface="Bodoni MT" panose="02070603080606020203" pitchFamily="18" charset="0"/>
              </a:rPr>
              <a:t>.</a:t>
            </a:r>
          </a:p>
          <a:p>
            <a:pPr marL="0" indent="0">
              <a:buNone/>
            </a:pPr>
            <a:r>
              <a:rPr lang="es-MX" cap="none" dirty="0" smtClean="0">
                <a:latin typeface="Bodoni MT" panose="02070603080606020203" pitchFamily="18" charset="0"/>
              </a:rPr>
              <a:t>39. a. </a:t>
            </a:r>
            <a:r>
              <a:rPr lang="en-US" cap="none" dirty="0">
                <a:latin typeface="Bodoni MT" panose="02070603080606020203" pitchFamily="18" charset="0"/>
              </a:rPr>
              <a:t>Once at the surface, fluids of various temperatures can be used to generate electricity</a:t>
            </a:r>
            <a:r>
              <a:rPr lang="en-US" cap="none" dirty="0" smtClean="0">
                <a:latin typeface="Bodoni MT" panose="02070603080606020203" pitchFamily="18" charset="0"/>
              </a:rPr>
              <a:t>.</a:t>
            </a:r>
          </a:p>
          <a:p>
            <a:pPr marL="0" indent="0">
              <a:buNone/>
            </a:pPr>
            <a:r>
              <a:rPr lang="en-US" cap="none" dirty="0" smtClean="0">
                <a:latin typeface="Bodoni MT" panose="02070603080606020203" pitchFamily="18" charset="0"/>
              </a:rPr>
              <a:t>b. </a:t>
            </a:r>
            <a:r>
              <a:rPr lang="es-MX" i="1" cap="none" dirty="0">
                <a:latin typeface="Bodoni MT" panose="02070603080606020203" pitchFamily="18" charset="0"/>
              </a:rPr>
              <a:t>Una vez en la superficie, pueden utilizarse fluidos a varias temperaturas para generar la </a:t>
            </a:r>
            <a:r>
              <a:rPr lang="es-MX" i="1" cap="none" dirty="0" smtClean="0">
                <a:latin typeface="Bodoni MT" panose="02070603080606020203" pitchFamily="18" charset="0"/>
              </a:rPr>
              <a:t>electricidad. </a:t>
            </a:r>
            <a:endParaRPr lang="es-AR" i="1" cap="none" dirty="0">
              <a:latin typeface="Bodoni MT" panose="02070603080606020203" pitchFamily="18" charset="0"/>
            </a:endParaRPr>
          </a:p>
        </p:txBody>
      </p:sp>
    </p:spTree>
    <p:extLst>
      <p:ext uri="{BB962C8B-B14F-4D97-AF65-F5344CB8AC3E}">
        <p14:creationId xmlns:p14="http://schemas.microsoft.com/office/powerpoint/2010/main" val="23819478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685800" y="496389"/>
            <a:ext cx="10394707" cy="6257107"/>
          </a:xfrm>
        </p:spPr>
        <p:txBody>
          <a:bodyPr>
            <a:normAutofit/>
          </a:bodyPr>
          <a:lstStyle/>
          <a:p>
            <a:pPr marL="0" indent="0">
              <a:buNone/>
            </a:pPr>
            <a:r>
              <a:rPr lang="es-MX" sz="1500" dirty="0" err="1" smtClean="0">
                <a:latin typeface="Bodoni MT" panose="02070603080606020203" pitchFamily="18" charset="0"/>
              </a:rPr>
              <a:t>C</a:t>
            </a:r>
            <a:r>
              <a:rPr lang="es-MX" sz="1500" cap="none" dirty="0" err="1" smtClean="0">
                <a:latin typeface="Bodoni MT" panose="02070603080606020203" pitchFamily="18" charset="0"/>
              </a:rPr>
              <a:t>onsider</a:t>
            </a:r>
            <a:r>
              <a:rPr lang="es-MX" sz="1500" cap="none" dirty="0" smtClean="0">
                <a:latin typeface="Bodoni MT" panose="02070603080606020203" pitchFamily="18" charset="0"/>
              </a:rPr>
              <a:t> </a:t>
            </a:r>
            <a:r>
              <a:rPr lang="es-MX" sz="1500" cap="none" dirty="0" err="1" smtClean="0">
                <a:latin typeface="Bodoni MT" panose="02070603080606020203" pitchFamily="18" charset="0"/>
              </a:rPr>
              <a:t>the</a:t>
            </a:r>
            <a:r>
              <a:rPr lang="es-MX" sz="1500" cap="none" dirty="0" smtClean="0">
                <a:latin typeface="Bodoni MT" panose="02070603080606020203" pitchFamily="18" charset="0"/>
              </a:rPr>
              <a:t> </a:t>
            </a:r>
            <a:r>
              <a:rPr lang="es-MX" sz="1500" cap="none" dirty="0" err="1" smtClean="0">
                <a:latin typeface="Bodoni MT" panose="02070603080606020203" pitchFamily="18" charset="0"/>
              </a:rPr>
              <a:t>following</a:t>
            </a:r>
            <a:r>
              <a:rPr lang="es-MX" sz="1500" cap="none" dirty="0" smtClean="0">
                <a:latin typeface="Bodoni MT" panose="02070603080606020203" pitchFamily="18" charset="0"/>
              </a:rPr>
              <a:t> </a:t>
            </a:r>
            <a:r>
              <a:rPr lang="es-MX" sz="1500" cap="none" dirty="0" err="1" smtClean="0">
                <a:latin typeface="Bodoni MT" panose="02070603080606020203" pitchFamily="18" charset="0"/>
              </a:rPr>
              <a:t>excerpts</a:t>
            </a:r>
            <a:r>
              <a:rPr lang="es-MX" sz="1500" cap="none" dirty="0" smtClean="0">
                <a:latin typeface="Bodoni MT" panose="02070603080606020203" pitchFamily="18" charset="0"/>
              </a:rPr>
              <a:t> and </a:t>
            </a:r>
            <a:r>
              <a:rPr lang="es-MX" sz="1500" cap="none" dirty="0" err="1" smtClean="0">
                <a:latin typeface="Bodoni MT" panose="02070603080606020203" pitchFamily="18" charset="0"/>
              </a:rPr>
              <a:t>translate</a:t>
            </a:r>
            <a:r>
              <a:rPr lang="es-MX" sz="1500" cap="none" dirty="0" smtClean="0">
                <a:latin typeface="Bodoni MT" panose="02070603080606020203" pitchFamily="18" charset="0"/>
              </a:rPr>
              <a:t> </a:t>
            </a:r>
            <a:r>
              <a:rPr lang="es-MX" sz="1500" cap="none" dirty="0" err="1" smtClean="0">
                <a:latin typeface="Bodoni MT" panose="02070603080606020203" pitchFamily="18" charset="0"/>
              </a:rPr>
              <a:t>the</a:t>
            </a:r>
            <a:r>
              <a:rPr lang="es-MX" sz="1500" cap="none" dirty="0" smtClean="0">
                <a:latin typeface="Bodoni MT" panose="02070603080606020203" pitchFamily="18" charset="0"/>
              </a:rPr>
              <a:t> </a:t>
            </a:r>
            <a:r>
              <a:rPr lang="es-MX" sz="1500" cap="none" dirty="0" err="1" smtClean="0">
                <a:latin typeface="Bodoni MT" panose="02070603080606020203" pitchFamily="18" charset="0"/>
              </a:rPr>
              <a:t>underlined</a:t>
            </a:r>
            <a:r>
              <a:rPr lang="es-MX" sz="1500" cap="none" dirty="0" smtClean="0">
                <a:latin typeface="Bodoni MT" panose="02070603080606020203" pitchFamily="18" charset="0"/>
              </a:rPr>
              <a:t> </a:t>
            </a:r>
            <a:r>
              <a:rPr lang="es-MX" sz="1500" cap="none" dirty="0" err="1" smtClean="0">
                <a:latin typeface="Bodoni MT" panose="02070603080606020203" pitchFamily="18" charset="0"/>
              </a:rPr>
              <a:t>passive</a:t>
            </a:r>
            <a:r>
              <a:rPr lang="es-MX" sz="1500" cap="none" dirty="0" smtClean="0">
                <a:latin typeface="Bodoni MT" panose="02070603080606020203" pitchFamily="18" charset="0"/>
              </a:rPr>
              <a:t> </a:t>
            </a:r>
            <a:r>
              <a:rPr lang="es-MX" sz="1500" cap="none" dirty="0" err="1" smtClean="0">
                <a:latin typeface="Bodoni MT" panose="02070603080606020203" pitchFamily="18" charset="0"/>
              </a:rPr>
              <a:t>structures</a:t>
            </a:r>
            <a:r>
              <a:rPr lang="es-MX" sz="1500" cap="none" dirty="0" smtClean="0">
                <a:latin typeface="Bodoni MT" panose="02070603080606020203" pitchFamily="18" charset="0"/>
              </a:rPr>
              <a:t>. </a:t>
            </a:r>
            <a:r>
              <a:rPr lang="es-MX" sz="1500" cap="none" dirty="0" err="1" smtClean="0">
                <a:latin typeface="Bodoni MT" panose="02070603080606020203" pitchFamily="18" charset="0"/>
              </a:rPr>
              <a:t>Then</a:t>
            </a:r>
            <a:r>
              <a:rPr lang="es-MX" sz="1500" cap="none" dirty="0" smtClean="0">
                <a:latin typeface="Bodoni MT" panose="02070603080606020203" pitchFamily="18" charset="0"/>
              </a:rPr>
              <a:t>, </a:t>
            </a:r>
            <a:r>
              <a:rPr lang="es-MX" sz="1500" cap="none" dirty="0" err="1" smtClean="0">
                <a:latin typeface="Bodoni MT" panose="02070603080606020203" pitchFamily="18" charset="0"/>
              </a:rPr>
              <a:t>account</a:t>
            </a:r>
            <a:r>
              <a:rPr lang="es-MX" sz="1500" cap="none" dirty="0" smtClean="0">
                <a:latin typeface="Bodoni MT" panose="02070603080606020203" pitchFamily="18" charset="0"/>
              </a:rPr>
              <a:t> </a:t>
            </a:r>
            <a:r>
              <a:rPr lang="es-MX" sz="1500" cap="none" dirty="0" err="1" smtClean="0">
                <a:latin typeface="Bodoni MT" panose="02070603080606020203" pitchFamily="18" charset="0"/>
              </a:rPr>
              <a:t>for</a:t>
            </a:r>
            <a:r>
              <a:rPr lang="es-MX" sz="1500" cap="none" dirty="0" smtClean="0">
                <a:latin typeface="Bodoni MT" panose="02070603080606020203" pitchFamily="18" charset="0"/>
              </a:rPr>
              <a:t> </a:t>
            </a:r>
            <a:r>
              <a:rPr lang="es-MX" sz="1500" cap="none" dirty="0" err="1" smtClean="0">
                <a:latin typeface="Bodoni MT" panose="02070603080606020203" pitchFamily="18" charset="0"/>
              </a:rPr>
              <a:t>your</a:t>
            </a:r>
            <a:r>
              <a:rPr lang="es-MX" sz="1500" cap="none" dirty="0" smtClean="0">
                <a:latin typeface="Bodoni MT" panose="02070603080606020203" pitchFamily="18" charset="0"/>
              </a:rPr>
              <a:t> </a:t>
            </a:r>
            <a:r>
              <a:rPr lang="es-MX" sz="1500" cap="none" dirty="0" err="1" smtClean="0">
                <a:latin typeface="Bodoni MT" panose="02070603080606020203" pitchFamily="18" charset="0"/>
              </a:rPr>
              <a:t>choice</a:t>
            </a:r>
            <a:r>
              <a:rPr lang="es-MX" sz="1500" cap="none" dirty="0" smtClean="0">
                <a:latin typeface="Bodoni MT" panose="02070603080606020203" pitchFamily="18" charset="0"/>
              </a:rPr>
              <a:t>. </a:t>
            </a:r>
            <a:r>
              <a:rPr lang="es-MX" sz="1500" cap="none" dirty="0" err="1" smtClean="0">
                <a:latin typeface="Bodoni MT" panose="02070603080606020203" pitchFamily="18" charset="0"/>
              </a:rPr>
              <a:t>When</a:t>
            </a:r>
            <a:r>
              <a:rPr lang="es-MX" sz="1500" cap="none" dirty="0" smtClean="0">
                <a:latin typeface="Bodoni MT" panose="02070603080606020203" pitchFamily="18" charset="0"/>
              </a:rPr>
              <a:t> </a:t>
            </a:r>
            <a:r>
              <a:rPr lang="es-MX" sz="1500" cap="none" dirty="0" err="1" smtClean="0">
                <a:latin typeface="Bodoni MT" panose="02070603080606020203" pitchFamily="18" charset="0"/>
              </a:rPr>
              <a:t>you</a:t>
            </a:r>
            <a:r>
              <a:rPr lang="es-MX" sz="1500" cap="none" dirty="0" smtClean="0">
                <a:latin typeface="Bodoni MT" panose="02070603080606020203" pitchFamily="18" charset="0"/>
              </a:rPr>
              <a:t> </a:t>
            </a:r>
            <a:r>
              <a:rPr lang="es-MX" sz="1500" cap="none" dirty="0" err="1" smtClean="0">
                <a:latin typeface="Bodoni MT" panose="02070603080606020203" pitchFamily="18" charset="0"/>
              </a:rPr>
              <a:t>translate</a:t>
            </a:r>
            <a:r>
              <a:rPr lang="es-MX" sz="1500" cap="none" dirty="0" smtClean="0">
                <a:latin typeface="Bodoni MT" panose="02070603080606020203" pitchFamily="18" charset="0"/>
              </a:rPr>
              <a:t>, </a:t>
            </a:r>
            <a:r>
              <a:rPr lang="es-MX" sz="1500" cap="none" dirty="0" err="1" smtClean="0">
                <a:latin typeface="Bodoni MT" panose="02070603080606020203" pitchFamily="18" charset="0"/>
              </a:rPr>
              <a:t>take</a:t>
            </a:r>
            <a:r>
              <a:rPr lang="es-MX" sz="1500" cap="none" dirty="0" smtClean="0">
                <a:latin typeface="Bodoni MT" panose="02070603080606020203" pitchFamily="18" charset="0"/>
              </a:rPr>
              <a:t> </a:t>
            </a:r>
            <a:r>
              <a:rPr lang="es-MX" sz="1500" cap="none" dirty="0" err="1" smtClean="0">
                <a:latin typeface="Bodoni MT" panose="02070603080606020203" pitchFamily="18" charset="0"/>
              </a:rPr>
              <a:t>into</a:t>
            </a:r>
            <a:r>
              <a:rPr lang="es-MX" sz="1500" cap="none" dirty="0" smtClean="0">
                <a:latin typeface="Bodoni MT" panose="02070603080606020203" pitchFamily="18" charset="0"/>
              </a:rPr>
              <a:t> </a:t>
            </a:r>
            <a:r>
              <a:rPr lang="es-MX" sz="1500" cap="none" dirty="0" err="1" smtClean="0">
                <a:latin typeface="Bodoni MT" panose="02070603080606020203" pitchFamily="18" charset="0"/>
              </a:rPr>
              <a:t>account</a:t>
            </a:r>
            <a:r>
              <a:rPr lang="es-MX" sz="1500" cap="none" dirty="0" smtClean="0">
                <a:latin typeface="Bodoni MT" panose="02070603080606020203" pitchFamily="18" charset="0"/>
              </a:rPr>
              <a:t> </a:t>
            </a:r>
            <a:r>
              <a:rPr lang="es-MX" sz="1500" cap="none" dirty="0" err="1" smtClean="0">
                <a:latin typeface="Bodoni MT" panose="02070603080606020203" pitchFamily="18" charset="0"/>
              </a:rPr>
              <a:t>the</a:t>
            </a:r>
            <a:r>
              <a:rPr lang="es-MX" sz="1500" cap="none" dirty="0" smtClean="0">
                <a:latin typeface="Bodoni MT" panose="02070603080606020203" pitchFamily="18" charset="0"/>
              </a:rPr>
              <a:t> </a:t>
            </a:r>
            <a:r>
              <a:rPr lang="es-MX" sz="1500" cap="none" dirty="0" err="1" smtClean="0">
                <a:latin typeface="Bodoni MT" panose="02070603080606020203" pitchFamily="18" charset="0"/>
              </a:rPr>
              <a:t>following</a:t>
            </a:r>
            <a:r>
              <a:rPr lang="es-MX" sz="1500" cap="none" dirty="0" smtClean="0">
                <a:latin typeface="Bodoni MT" panose="02070603080606020203" pitchFamily="18" charset="0"/>
              </a:rPr>
              <a:t> </a:t>
            </a:r>
            <a:r>
              <a:rPr lang="es-MX" sz="1500" cap="none" dirty="0" err="1" smtClean="0">
                <a:latin typeface="Bodoni MT" panose="02070603080606020203" pitchFamily="18" charset="0"/>
              </a:rPr>
              <a:t>aspects</a:t>
            </a:r>
            <a:r>
              <a:rPr lang="es-MX" sz="1500" cap="none" dirty="0" smtClean="0">
                <a:latin typeface="Bodoni MT" panose="02070603080606020203" pitchFamily="18" charset="0"/>
              </a:rPr>
              <a:t>:</a:t>
            </a:r>
          </a:p>
          <a:p>
            <a:pPr marL="0" indent="0">
              <a:buNone/>
            </a:pPr>
            <a:r>
              <a:rPr lang="es-MX" sz="1500" cap="none" dirty="0" smtClean="0">
                <a:latin typeface="Bodoni MT" panose="02070603080606020203" pitchFamily="18" charset="0"/>
              </a:rPr>
              <a:t>a. </a:t>
            </a:r>
            <a:r>
              <a:rPr lang="es-MX" sz="1500" cap="none" dirty="0" err="1" smtClean="0">
                <a:latin typeface="Bodoni MT" panose="02070603080606020203" pitchFamily="18" charset="0"/>
              </a:rPr>
              <a:t>Discourse</a:t>
            </a:r>
            <a:r>
              <a:rPr lang="es-MX" sz="1500" cap="none" dirty="0" smtClean="0">
                <a:latin typeface="Bodoni MT" panose="02070603080606020203" pitchFamily="18" charset="0"/>
              </a:rPr>
              <a:t> </a:t>
            </a:r>
            <a:r>
              <a:rPr lang="es-MX" sz="1500" cap="none" dirty="0" err="1" smtClean="0">
                <a:latin typeface="Bodoni MT" panose="02070603080606020203" pitchFamily="18" charset="0"/>
              </a:rPr>
              <a:t>context</a:t>
            </a:r>
            <a:r>
              <a:rPr lang="es-MX" sz="1500" cap="none" dirty="0" smtClean="0">
                <a:latin typeface="Bodoni MT" panose="02070603080606020203" pitchFamily="18" charset="0"/>
              </a:rPr>
              <a:t> and </a:t>
            </a:r>
            <a:r>
              <a:rPr lang="es-MX" sz="1500" cap="none" dirty="0" err="1" smtClean="0">
                <a:latin typeface="Bodoni MT" panose="02070603080606020203" pitchFamily="18" charset="0"/>
              </a:rPr>
              <a:t>the</a:t>
            </a:r>
            <a:r>
              <a:rPr lang="es-MX" sz="1500" cap="none" dirty="0" smtClean="0">
                <a:latin typeface="Bodoni MT" panose="02070603080606020203" pitchFamily="18" charset="0"/>
              </a:rPr>
              <a:t> </a:t>
            </a:r>
            <a:r>
              <a:rPr lang="es-MX" sz="1500" cap="none" dirty="0" err="1" smtClean="0">
                <a:latin typeface="Bodoni MT" panose="02070603080606020203" pitchFamily="18" charset="0"/>
              </a:rPr>
              <a:t>informationn</a:t>
            </a:r>
            <a:r>
              <a:rPr lang="es-MX" sz="1500" cap="none" dirty="0" smtClean="0">
                <a:latin typeface="Bodoni MT" panose="02070603080606020203" pitchFamily="18" charset="0"/>
              </a:rPr>
              <a:t> </a:t>
            </a:r>
            <a:r>
              <a:rPr lang="es-MX" sz="1500" cap="none" dirty="0" err="1" smtClean="0">
                <a:latin typeface="Bodoni MT" panose="02070603080606020203" pitchFamily="18" charset="0"/>
              </a:rPr>
              <a:t>structure</a:t>
            </a:r>
            <a:r>
              <a:rPr lang="es-MX" sz="1500" cap="none" dirty="0" smtClean="0">
                <a:latin typeface="Bodoni MT" panose="02070603080606020203" pitchFamily="18" charset="0"/>
              </a:rPr>
              <a:t> of </a:t>
            </a:r>
            <a:r>
              <a:rPr lang="es-MX" sz="1500" cap="none" dirty="0" err="1" smtClean="0">
                <a:latin typeface="Bodoni MT" panose="02070603080606020203" pitchFamily="18" charset="0"/>
              </a:rPr>
              <a:t>the</a:t>
            </a:r>
            <a:r>
              <a:rPr lang="es-MX" sz="1500" cap="none" dirty="0" smtClean="0">
                <a:latin typeface="Bodoni MT" panose="02070603080606020203" pitchFamily="18" charset="0"/>
              </a:rPr>
              <a:t> </a:t>
            </a:r>
            <a:r>
              <a:rPr lang="es-MX" sz="1500" cap="none" dirty="0" err="1" smtClean="0">
                <a:latin typeface="Bodoni MT" panose="02070603080606020203" pitchFamily="18" charset="0"/>
              </a:rPr>
              <a:t>construction</a:t>
            </a:r>
            <a:endParaRPr lang="es-MX" sz="1500" cap="none" dirty="0">
              <a:latin typeface="Bodoni MT" panose="02070603080606020203" pitchFamily="18" charset="0"/>
            </a:endParaRPr>
          </a:p>
          <a:p>
            <a:pPr marL="0" indent="0">
              <a:buNone/>
            </a:pPr>
            <a:r>
              <a:rPr lang="es-MX" sz="1500" cap="none" dirty="0" smtClean="0">
                <a:latin typeface="Bodoni MT" panose="02070603080606020203" pitchFamily="18" charset="0"/>
              </a:rPr>
              <a:t>b. </a:t>
            </a:r>
            <a:r>
              <a:rPr lang="es-MX" sz="1500" cap="none" dirty="0" err="1" smtClean="0">
                <a:latin typeface="Bodoni MT" panose="02070603080606020203" pitchFamily="18" charset="0"/>
              </a:rPr>
              <a:t>The</a:t>
            </a:r>
            <a:r>
              <a:rPr lang="es-MX" sz="1500" cap="none" dirty="0" smtClean="0">
                <a:latin typeface="Bodoni MT" panose="02070603080606020203" pitchFamily="18" charset="0"/>
              </a:rPr>
              <a:t> </a:t>
            </a:r>
            <a:r>
              <a:rPr lang="es-MX" sz="1500" cap="none" dirty="0" err="1" smtClean="0">
                <a:latin typeface="Bodoni MT" panose="02070603080606020203" pitchFamily="18" charset="0"/>
              </a:rPr>
              <a:t>equivalent</a:t>
            </a:r>
            <a:r>
              <a:rPr lang="es-MX" sz="1500" cap="none" dirty="0" smtClean="0">
                <a:latin typeface="Bodoni MT" panose="02070603080606020203" pitchFamily="18" charset="0"/>
              </a:rPr>
              <a:t> </a:t>
            </a:r>
            <a:r>
              <a:rPr lang="es-MX" sz="1500" cap="none" dirty="0" err="1" smtClean="0">
                <a:latin typeface="Bodoni MT" panose="02070603080606020203" pitchFamily="18" charset="0"/>
              </a:rPr>
              <a:t>constructions</a:t>
            </a:r>
            <a:r>
              <a:rPr lang="es-MX" sz="1500" cap="none" dirty="0" smtClean="0">
                <a:latin typeface="Bodoni MT" panose="02070603080606020203" pitchFamily="18" charset="0"/>
              </a:rPr>
              <a:t> in </a:t>
            </a:r>
            <a:r>
              <a:rPr lang="es-MX" sz="1500" cap="none" dirty="0" err="1" smtClean="0">
                <a:latin typeface="Bodoni MT" panose="02070603080606020203" pitchFamily="18" charset="0"/>
              </a:rPr>
              <a:t>Spanish</a:t>
            </a:r>
            <a:r>
              <a:rPr lang="es-MX" sz="1500" cap="none" dirty="0" smtClean="0">
                <a:latin typeface="Bodoni MT" panose="02070603080606020203" pitchFamily="18" charset="0"/>
              </a:rPr>
              <a:t> and </a:t>
            </a:r>
            <a:r>
              <a:rPr lang="es-MX" sz="1500" cap="none" dirty="0" err="1" smtClean="0">
                <a:latin typeface="Bodoni MT" panose="02070603080606020203" pitchFamily="18" charset="0"/>
              </a:rPr>
              <a:t>their</a:t>
            </a:r>
            <a:r>
              <a:rPr lang="es-MX" sz="1500" cap="none" dirty="0" smtClean="0">
                <a:latin typeface="Bodoni MT" panose="02070603080606020203" pitchFamily="18" charset="0"/>
              </a:rPr>
              <a:t> </a:t>
            </a:r>
            <a:r>
              <a:rPr lang="es-MX" sz="1500" cap="none" dirty="0" err="1" smtClean="0">
                <a:latin typeface="Bodoni MT" panose="02070603080606020203" pitchFamily="18" charset="0"/>
              </a:rPr>
              <a:t>syntactic</a:t>
            </a:r>
            <a:r>
              <a:rPr lang="es-MX" sz="1500" cap="none" dirty="0" smtClean="0">
                <a:latin typeface="Bodoni MT" panose="02070603080606020203" pitchFamily="18" charset="0"/>
              </a:rPr>
              <a:t> and </a:t>
            </a:r>
            <a:r>
              <a:rPr lang="es-MX" sz="1500" cap="none" dirty="0" err="1" smtClean="0">
                <a:latin typeface="Bodoni MT" panose="02070603080606020203" pitchFamily="18" charset="0"/>
              </a:rPr>
              <a:t>semantic</a:t>
            </a:r>
            <a:r>
              <a:rPr lang="es-MX" sz="1500" cap="none" dirty="0" smtClean="0">
                <a:latin typeface="Bodoni MT" panose="02070603080606020203" pitchFamily="18" charset="0"/>
              </a:rPr>
              <a:t> </a:t>
            </a:r>
            <a:r>
              <a:rPr lang="es-MX" sz="1500" cap="none" dirty="0" err="1" smtClean="0">
                <a:latin typeface="Bodoni MT" panose="02070603080606020203" pitchFamily="18" charset="0"/>
              </a:rPr>
              <a:t>properties</a:t>
            </a:r>
            <a:r>
              <a:rPr lang="es-MX" sz="1500" cap="none" dirty="0" smtClean="0">
                <a:latin typeface="Bodoni MT" panose="02070603080606020203" pitchFamily="18" charset="0"/>
              </a:rPr>
              <a:t> </a:t>
            </a:r>
          </a:p>
          <a:p>
            <a:pPr marL="0" indent="0">
              <a:buNone/>
            </a:pPr>
            <a:r>
              <a:rPr lang="es-MX" sz="1500" cap="none" dirty="0" smtClean="0">
                <a:latin typeface="Bodoni MT" panose="02070603080606020203" pitchFamily="18" charset="0"/>
              </a:rPr>
              <a:t>40. </a:t>
            </a:r>
            <a:r>
              <a:rPr lang="en-US" sz="1500" cap="none" dirty="0">
                <a:latin typeface="Bodoni MT" panose="02070603080606020203" pitchFamily="18" charset="0"/>
              </a:rPr>
              <a:t>HYDROPOWER</a:t>
            </a:r>
          </a:p>
          <a:p>
            <a:pPr marL="0" indent="0">
              <a:buNone/>
            </a:pPr>
            <a:r>
              <a:rPr lang="en-US" sz="1500" cap="none" dirty="0">
                <a:latin typeface="Bodoni MT" panose="02070603080606020203" pitchFamily="18" charset="0"/>
              </a:rPr>
              <a:t>Hydropower harnesses the energy of water moving from higher to lower elevations. </a:t>
            </a:r>
            <a:r>
              <a:rPr lang="en-US" sz="1500" u="sng" cap="none" dirty="0">
                <a:latin typeface="Bodoni MT" panose="02070603080606020203" pitchFamily="18" charset="0"/>
              </a:rPr>
              <a:t>It can be generated from reservoirs and rivers</a:t>
            </a:r>
            <a:r>
              <a:rPr lang="en-US" sz="1500" cap="none" dirty="0">
                <a:latin typeface="Bodoni MT" panose="02070603080606020203" pitchFamily="18" charset="0"/>
              </a:rPr>
              <a:t>. Reservoir hydropower plants rely on stored water in a reservoir, while run-of-river hydropower plants harness energy from the available flow of the river</a:t>
            </a:r>
            <a:r>
              <a:rPr lang="en-US" sz="1500" cap="none" dirty="0" smtClean="0">
                <a:latin typeface="Bodoni MT" panose="02070603080606020203" pitchFamily="18" charset="0"/>
              </a:rPr>
              <a:t>.</a:t>
            </a:r>
          </a:p>
          <a:p>
            <a:pPr marL="0" indent="0">
              <a:buNone/>
            </a:pPr>
            <a:r>
              <a:rPr lang="en-US" sz="1500" cap="none" dirty="0">
                <a:latin typeface="Bodoni MT" panose="02070603080606020203" pitchFamily="18" charset="0"/>
              </a:rPr>
              <a:t>Hydropower currently is the largest source of renewable energy in the electricity sector. It relies on generally stable rainfall patterns, </a:t>
            </a:r>
            <a:r>
              <a:rPr lang="en-US" sz="1500" u="sng" cap="none" dirty="0">
                <a:latin typeface="Bodoni MT" panose="02070603080606020203" pitchFamily="18" charset="0"/>
              </a:rPr>
              <a:t>and can be negatively impacted by climate-induced droughts or changes to ecosystems which impact rainfall patterns</a:t>
            </a:r>
            <a:r>
              <a:rPr lang="en-US" sz="1500" cap="none" dirty="0" smtClean="0">
                <a:latin typeface="Bodoni MT" panose="02070603080606020203" pitchFamily="18" charset="0"/>
              </a:rPr>
              <a:t>.</a:t>
            </a:r>
          </a:p>
          <a:p>
            <a:pPr marL="0" indent="0">
              <a:buNone/>
            </a:pPr>
            <a:r>
              <a:rPr lang="es-MX" sz="1500" cap="none" dirty="0" smtClean="0">
                <a:latin typeface="Bodoni MT" panose="02070603080606020203" pitchFamily="18" charset="0"/>
              </a:rPr>
              <a:t>41. </a:t>
            </a:r>
            <a:r>
              <a:rPr lang="en-US" sz="1500" cap="none" dirty="0">
                <a:latin typeface="Bodoni MT" panose="02070603080606020203" pitchFamily="18" charset="0"/>
              </a:rPr>
              <a:t>BIOENERGY</a:t>
            </a:r>
          </a:p>
          <a:p>
            <a:pPr marL="0" indent="0">
              <a:buNone/>
            </a:pPr>
            <a:r>
              <a:rPr lang="en-US" sz="1500" u="sng" cap="none" dirty="0">
                <a:latin typeface="Bodoni MT" panose="02070603080606020203" pitchFamily="18" charset="0"/>
              </a:rPr>
              <a:t>Bioenergy is produced from a variety of organic materials, called biomass, such as wood, charcoal, dung and other manures for heat and power production, and agricultural crops for liquid biofuels. Most biomass is used in rural areas for cooking, lighting and space heating, generally by poorer populations in developing countries.</a:t>
            </a:r>
          </a:p>
          <a:p>
            <a:pPr marL="0" indent="0">
              <a:buNone/>
            </a:pPr>
            <a:endParaRPr lang="es-MX" sz="1500" u="sng" cap="none" dirty="0" smtClean="0">
              <a:latin typeface="Bodoni MT" panose="02070603080606020203" pitchFamily="18" charset="0"/>
            </a:endParaRPr>
          </a:p>
          <a:p>
            <a:pPr marL="0" indent="0">
              <a:buNone/>
            </a:pPr>
            <a:endParaRPr lang="es-MX" cap="none" dirty="0" smtClean="0">
              <a:latin typeface="Bodoni MT" panose="02070603080606020203" pitchFamily="18" charset="0"/>
            </a:endParaRPr>
          </a:p>
          <a:p>
            <a:pPr marL="0" indent="0">
              <a:buNone/>
            </a:pPr>
            <a:endParaRPr lang="es-MX" cap="none" dirty="0" smtClean="0">
              <a:latin typeface="Bodoni MT" panose="02070603080606020203" pitchFamily="18" charset="0"/>
            </a:endParaRPr>
          </a:p>
          <a:p>
            <a:pPr marL="0" indent="0">
              <a:buNone/>
            </a:pPr>
            <a:endParaRPr lang="es-AR" cap="none" dirty="0">
              <a:latin typeface="Bodoni MT" panose="02070603080606020203" pitchFamily="18" charset="0"/>
            </a:endParaRPr>
          </a:p>
        </p:txBody>
      </p:sp>
    </p:spTree>
    <p:extLst>
      <p:ext uri="{BB962C8B-B14F-4D97-AF65-F5344CB8AC3E}">
        <p14:creationId xmlns:p14="http://schemas.microsoft.com/office/powerpoint/2010/main" val="3420413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1" y="685800"/>
            <a:ext cx="10396882" cy="555171"/>
          </a:xfrm>
        </p:spPr>
        <p:txBody>
          <a:bodyPr>
            <a:normAutofit/>
          </a:bodyPr>
          <a:lstStyle/>
          <a:p>
            <a:r>
              <a:rPr lang="es-MX" sz="2800" dirty="0" smtClean="0">
                <a:latin typeface="Bodoni MT" panose="02070603080606020203" pitchFamily="18" charset="0"/>
              </a:rPr>
              <a:t>BIBLIOGRAPHY</a:t>
            </a:r>
            <a:endParaRPr lang="es-AR" sz="2800" dirty="0">
              <a:latin typeface="Bodoni MT" panose="02070603080606020203" pitchFamily="18" charset="0"/>
            </a:endParaRPr>
          </a:p>
        </p:txBody>
      </p:sp>
      <p:sp>
        <p:nvSpPr>
          <p:cNvPr id="3" name="Marcador de contenido 2"/>
          <p:cNvSpPr>
            <a:spLocks noGrp="1"/>
          </p:cNvSpPr>
          <p:nvPr>
            <p:ph sz="quarter" idx="13"/>
          </p:nvPr>
        </p:nvSpPr>
        <p:spPr>
          <a:xfrm>
            <a:off x="685800" y="1123407"/>
            <a:ext cx="10394707" cy="4467496"/>
          </a:xfrm>
        </p:spPr>
        <p:txBody>
          <a:bodyPr>
            <a:normAutofit fontScale="92500" lnSpcReduction="10000"/>
          </a:bodyPr>
          <a:lstStyle/>
          <a:p>
            <a:pPr marL="0" indent="0">
              <a:buNone/>
            </a:pPr>
            <a:r>
              <a:rPr lang="es-MX" cap="none" dirty="0">
                <a:latin typeface="Bodoni MT" panose="02070603080606020203" pitchFamily="18" charset="0"/>
              </a:rPr>
              <a:t>- Carranza, Fernando. (2020). El problema de las alternancias argumentales en la teoría lingüística: el caso de la diátesis pasiva. Tesis de doctorado: Universidad de Buenos Aires.</a:t>
            </a:r>
          </a:p>
          <a:p>
            <a:pPr marL="0" indent="0">
              <a:buNone/>
            </a:pPr>
            <a:r>
              <a:rPr lang="es-MX" cap="none" dirty="0" smtClean="0">
                <a:latin typeface="Bodoni MT" panose="02070603080606020203" pitchFamily="18" charset="0"/>
              </a:rPr>
              <a:t>- Di </a:t>
            </a:r>
            <a:r>
              <a:rPr lang="es-MX" cap="none" dirty="0" err="1">
                <a:latin typeface="Bodoni MT" panose="02070603080606020203" pitchFamily="18" charset="0"/>
              </a:rPr>
              <a:t>Tullio</a:t>
            </a:r>
            <a:r>
              <a:rPr lang="es-MX" cap="none" dirty="0">
                <a:latin typeface="Bodoni MT" panose="02070603080606020203" pitchFamily="18" charset="0"/>
              </a:rPr>
              <a:t>, A. (2005) Manual de gramática del español. Buenos Aires: </a:t>
            </a:r>
            <a:r>
              <a:rPr lang="es-MX" cap="none" dirty="0" err="1">
                <a:latin typeface="Bodoni MT" panose="02070603080606020203" pitchFamily="18" charset="0"/>
              </a:rPr>
              <a:t>Waldhuter</a:t>
            </a:r>
            <a:r>
              <a:rPr lang="es-MX" cap="none" dirty="0">
                <a:latin typeface="Bodoni MT" panose="02070603080606020203" pitchFamily="18" charset="0"/>
              </a:rPr>
              <a:t> Editores.</a:t>
            </a:r>
          </a:p>
          <a:p>
            <a:pPr marL="0" indent="0">
              <a:buNone/>
            </a:pPr>
            <a:r>
              <a:rPr lang="es-MX" cap="none" dirty="0" smtClean="0">
                <a:latin typeface="Bodoni MT" panose="02070603080606020203" pitchFamily="18" charset="0"/>
              </a:rPr>
              <a:t>- Fábregas</a:t>
            </a:r>
            <a:r>
              <a:rPr lang="es-MX" cap="none" dirty="0">
                <a:latin typeface="Bodoni MT" panose="02070603080606020203" pitchFamily="18" charset="0"/>
              </a:rPr>
              <a:t>, A. (2021). SE in </a:t>
            </a:r>
            <a:r>
              <a:rPr lang="es-MX" cap="none" dirty="0" err="1">
                <a:latin typeface="Bodoni MT" panose="02070603080606020203" pitchFamily="18" charset="0"/>
              </a:rPr>
              <a:t>Spanish</a:t>
            </a:r>
            <a:r>
              <a:rPr lang="es-MX" cap="none" dirty="0">
                <a:latin typeface="Bodoni MT" panose="02070603080606020203" pitchFamily="18" charset="0"/>
              </a:rPr>
              <a:t>: </a:t>
            </a:r>
            <a:r>
              <a:rPr lang="es-MX" cap="none" dirty="0" err="1">
                <a:latin typeface="Bodoni MT" panose="02070603080606020203" pitchFamily="18" charset="0"/>
              </a:rPr>
              <a:t>Properties</a:t>
            </a:r>
            <a:r>
              <a:rPr lang="es-MX" cap="none" dirty="0">
                <a:latin typeface="Bodoni MT" panose="02070603080606020203" pitchFamily="18" charset="0"/>
              </a:rPr>
              <a:t>, </a:t>
            </a:r>
            <a:r>
              <a:rPr lang="es-MX" cap="none" dirty="0" err="1">
                <a:latin typeface="Bodoni MT" panose="02070603080606020203" pitchFamily="18" charset="0"/>
              </a:rPr>
              <a:t>structures</a:t>
            </a:r>
            <a:r>
              <a:rPr lang="es-MX" cap="none" dirty="0">
                <a:latin typeface="Bodoni MT" panose="02070603080606020203" pitchFamily="18" charset="0"/>
              </a:rPr>
              <a:t> and </a:t>
            </a:r>
            <a:r>
              <a:rPr lang="es-MX" cap="none" dirty="0" err="1">
                <a:latin typeface="Bodoni MT" panose="02070603080606020203" pitchFamily="18" charset="0"/>
              </a:rPr>
              <a:t>analyses</a:t>
            </a:r>
            <a:r>
              <a:rPr lang="es-MX" cap="none" dirty="0">
                <a:latin typeface="Bodoni MT" panose="02070603080606020203" pitchFamily="18" charset="0"/>
              </a:rPr>
              <a:t>. </a:t>
            </a:r>
            <a:r>
              <a:rPr lang="es-MX" cap="none" dirty="0" err="1">
                <a:latin typeface="Bodoni MT" panose="02070603080606020203" pitchFamily="18" charset="0"/>
              </a:rPr>
              <a:t>Borealis</a:t>
            </a:r>
            <a:r>
              <a:rPr lang="es-MX" cap="none" dirty="0">
                <a:latin typeface="Bodoni MT" panose="02070603080606020203" pitchFamily="18" charset="0"/>
              </a:rPr>
              <a:t>: </a:t>
            </a:r>
            <a:r>
              <a:rPr lang="es-MX" cap="none" dirty="0" err="1">
                <a:latin typeface="Bodoni MT" panose="02070603080606020203" pitchFamily="18" charset="0"/>
              </a:rPr>
              <a:t>An</a:t>
            </a:r>
            <a:r>
              <a:rPr lang="es-MX" cap="none" dirty="0">
                <a:latin typeface="Bodoni MT" panose="02070603080606020203" pitchFamily="18" charset="0"/>
              </a:rPr>
              <a:t> International </a:t>
            </a:r>
            <a:r>
              <a:rPr lang="es-MX" cap="none" dirty="0" err="1">
                <a:latin typeface="Bodoni MT" panose="02070603080606020203" pitchFamily="18" charset="0"/>
              </a:rPr>
              <a:t>Journal</a:t>
            </a:r>
            <a:r>
              <a:rPr lang="es-MX" cap="none" dirty="0">
                <a:latin typeface="Bodoni MT" panose="02070603080606020203" pitchFamily="18" charset="0"/>
              </a:rPr>
              <a:t> of </a:t>
            </a:r>
            <a:r>
              <a:rPr lang="es-MX" cap="none" dirty="0" err="1">
                <a:latin typeface="Bodoni MT" panose="02070603080606020203" pitchFamily="18" charset="0"/>
              </a:rPr>
              <a:t>Hispanic</a:t>
            </a:r>
            <a:r>
              <a:rPr lang="es-MX" cap="none" dirty="0">
                <a:latin typeface="Bodoni MT" panose="02070603080606020203" pitchFamily="18" charset="0"/>
              </a:rPr>
              <a:t> </a:t>
            </a:r>
            <a:r>
              <a:rPr lang="es-MX" cap="none" dirty="0" err="1">
                <a:latin typeface="Bodoni MT" panose="02070603080606020203" pitchFamily="18" charset="0"/>
              </a:rPr>
              <a:t>Linguistics</a:t>
            </a:r>
            <a:r>
              <a:rPr lang="es-MX" cap="none" dirty="0">
                <a:latin typeface="Bodoni MT" panose="02070603080606020203" pitchFamily="18" charset="0"/>
              </a:rPr>
              <a:t>, 10, (2), 1-236. </a:t>
            </a:r>
          </a:p>
          <a:p>
            <a:pPr marL="0" indent="0">
              <a:buNone/>
            </a:pPr>
            <a:r>
              <a:rPr lang="es-MX" cap="none" dirty="0" smtClean="0">
                <a:latin typeface="Bodoni MT" panose="02070603080606020203" pitchFamily="18" charset="0"/>
              </a:rPr>
              <a:t>- </a:t>
            </a:r>
            <a:r>
              <a:rPr lang="es-MX" cap="none" dirty="0" err="1" smtClean="0">
                <a:latin typeface="Bodoni MT" panose="02070603080606020203" pitchFamily="18" charset="0"/>
              </a:rPr>
              <a:t>Jimenez</a:t>
            </a:r>
            <a:r>
              <a:rPr lang="es-MX" cap="none" dirty="0" smtClean="0">
                <a:latin typeface="Bodoni MT" panose="02070603080606020203" pitchFamily="18" charset="0"/>
              </a:rPr>
              <a:t>- </a:t>
            </a:r>
            <a:r>
              <a:rPr lang="es-MX" cap="none" dirty="0" err="1" smtClean="0">
                <a:latin typeface="Bodoni MT" panose="02070603080606020203" pitchFamily="18" charset="0"/>
              </a:rPr>
              <a:t>Fernandez</a:t>
            </a:r>
            <a:r>
              <a:rPr lang="es-MX" cap="none" dirty="0" smtClean="0">
                <a:latin typeface="Bodoni MT" panose="02070603080606020203" pitchFamily="18" charset="0"/>
              </a:rPr>
              <a:t>, A. (2020). </a:t>
            </a:r>
            <a:r>
              <a:rPr lang="es-MX" cap="none" dirty="0" err="1" smtClean="0">
                <a:latin typeface="Bodoni MT" panose="02070603080606020203" pitchFamily="18" charset="0"/>
              </a:rPr>
              <a:t>Information</a:t>
            </a:r>
            <a:r>
              <a:rPr lang="es-MX" cap="none" dirty="0" smtClean="0">
                <a:latin typeface="Bodoni MT" panose="02070603080606020203" pitchFamily="18" charset="0"/>
              </a:rPr>
              <a:t> </a:t>
            </a:r>
            <a:r>
              <a:rPr lang="es-MX" cap="none" dirty="0" err="1">
                <a:latin typeface="Bodoni MT" panose="02070603080606020203" pitchFamily="18" charset="0"/>
              </a:rPr>
              <a:t>s</a:t>
            </a:r>
            <a:r>
              <a:rPr lang="es-MX" cap="none" dirty="0" err="1" smtClean="0">
                <a:latin typeface="Bodoni MT" panose="02070603080606020203" pitchFamily="18" charset="0"/>
              </a:rPr>
              <a:t>tructure</a:t>
            </a:r>
            <a:r>
              <a:rPr lang="es-MX" cap="none" dirty="0" smtClean="0">
                <a:latin typeface="Bodoni MT" panose="02070603080606020203" pitchFamily="18" charset="0"/>
              </a:rPr>
              <a:t> </a:t>
            </a:r>
            <a:r>
              <a:rPr lang="es-MX" cap="none" dirty="0" err="1" smtClean="0">
                <a:latin typeface="Bodoni MT" panose="02070603080606020203" pitchFamily="18" charset="0"/>
              </a:rPr>
              <a:t>strategies</a:t>
            </a:r>
            <a:r>
              <a:rPr lang="es-MX" cap="none" dirty="0" smtClean="0">
                <a:latin typeface="Bodoni MT" panose="02070603080606020203" pitchFamily="18" charset="0"/>
              </a:rPr>
              <a:t> in English/</a:t>
            </a:r>
            <a:r>
              <a:rPr lang="es-MX" cap="none" dirty="0" err="1" smtClean="0">
                <a:latin typeface="Bodoni MT" panose="02070603080606020203" pitchFamily="18" charset="0"/>
              </a:rPr>
              <a:t>Spanish</a:t>
            </a:r>
            <a:r>
              <a:rPr lang="es-MX" cap="none" dirty="0" smtClean="0">
                <a:latin typeface="Bodoni MT" panose="02070603080606020203" pitchFamily="18" charset="0"/>
              </a:rPr>
              <a:t> </a:t>
            </a:r>
            <a:r>
              <a:rPr lang="es-MX" cap="none" dirty="0" err="1" smtClean="0">
                <a:latin typeface="Bodoni MT" panose="02070603080606020203" pitchFamily="18" charset="0"/>
              </a:rPr>
              <a:t>translation</a:t>
            </a:r>
            <a:r>
              <a:rPr lang="es-MX" cap="none" dirty="0" smtClean="0">
                <a:latin typeface="Bodoni MT" panose="02070603080606020203" pitchFamily="18" charset="0"/>
              </a:rPr>
              <a:t>. </a:t>
            </a:r>
            <a:r>
              <a:rPr lang="es-MX" i="1" cap="none" dirty="0" err="1" smtClean="0">
                <a:latin typeface="Bodoni MT" panose="02070603080606020203" pitchFamily="18" charset="0"/>
              </a:rPr>
              <a:t>Journal</a:t>
            </a:r>
            <a:r>
              <a:rPr lang="es-MX" i="1" cap="none" dirty="0" smtClean="0">
                <a:latin typeface="Bodoni MT" panose="02070603080606020203" pitchFamily="18" charset="0"/>
              </a:rPr>
              <a:t> of </a:t>
            </a:r>
            <a:r>
              <a:rPr lang="es-MX" i="1" cap="none" dirty="0" err="1" smtClean="0">
                <a:latin typeface="Bodoni MT" panose="02070603080606020203" pitchFamily="18" charset="0"/>
              </a:rPr>
              <a:t>Ensglish</a:t>
            </a:r>
            <a:r>
              <a:rPr lang="es-MX" i="1" cap="none" dirty="0" smtClean="0">
                <a:latin typeface="Bodoni MT" panose="02070603080606020203" pitchFamily="18" charset="0"/>
              </a:rPr>
              <a:t> </a:t>
            </a:r>
            <a:r>
              <a:rPr lang="es-MX" i="1" cap="none" dirty="0" err="1" smtClean="0">
                <a:latin typeface="Bodoni MT" panose="02070603080606020203" pitchFamily="18" charset="0"/>
              </a:rPr>
              <a:t>Studies</a:t>
            </a:r>
            <a:r>
              <a:rPr lang="es-MX" i="1" cap="none" dirty="0" smtClean="0">
                <a:latin typeface="Bodoni MT" panose="02070603080606020203" pitchFamily="18" charset="0"/>
              </a:rPr>
              <a:t>, 18</a:t>
            </a:r>
            <a:r>
              <a:rPr lang="es-MX" cap="none" dirty="0" smtClean="0">
                <a:latin typeface="Bodoni MT" panose="02070603080606020203" pitchFamily="18" charset="0"/>
              </a:rPr>
              <a:t>, 83-107. </a:t>
            </a:r>
            <a:r>
              <a:rPr lang="es-MX" cap="none" dirty="0" smtClean="0">
                <a:latin typeface="Bodoni MT" panose="02070603080606020203" pitchFamily="18" charset="0"/>
                <a:hlinkClick r:id="rId2"/>
              </a:rPr>
              <a:t>http://doi.org/10.18172/jes.4195</a:t>
            </a:r>
            <a:r>
              <a:rPr lang="es-MX" cap="none" dirty="0" smtClean="0">
                <a:latin typeface="Bodoni MT" panose="02070603080606020203" pitchFamily="18" charset="0"/>
              </a:rPr>
              <a:t>.</a:t>
            </a:r>
          </a:p>
          <a:p>
            <a:pPr marL="0" indent="0">
              <a:buNone/>
            </a:pPr>
            <a:r>
              <a:rPr lang="es-AR" cap="none" dirty="0" smtClean="0">
                <a:latin typeface="Bodoni MT" panose="02070603080606020203" pitchFamily="18" charset="0"/>
              </a:rPr>
              <a:t>- </a:t>
            </a:r>
            <a:r>
              <a:rPr lang="es-AR" cap="none" dirty="0" err="1" smtClean="0">
                <a:latin typeface="Bodoni MT" panose="02070603080606020203" pitchFamily="18" charset="0"/>
              </a:rPr>
              <a:t>Mendikoetxea</a:t>
            </a:r>
            <a:r>
              <a:rPr lang="es-AR" cap="none" dirty="0">
                <a:latin typeface="Bodoni MT" panose="02070603080606020203" pitchFamily="18" charset="0"/>
              </a:rPr>
              <a:t>, A. (2012). </a:t>
            </a:r>
            <a:r>
              <a:rPr lang="es-AR" cap="none" dirty="0" err="1">
                <a:latin typeface="Bodoni MT" panose="02070603080606020203" pitchFamily="18" charset="0"/>
              </a:rPr>
              <a:t>Passives</a:t>
            </a:r>
            <a:r>
              <a:rPr lang="es-AR" cap="none" dirty="0">
                <a:latin typeface="Bodoni MT" panose="02070603080606020203" pitchFamily="18" charset="0"/>
              </a:rPr>
              <a:t> and se </a:t>
            </a:r>
            <a:r>
              <a:rPr lang="es-AR" cap="none" dirty="0" err="1">
                <a:latin typeface="Bodoni MT" panose="02070603080606020203" pitchFamily="18" charset="0"/>
              </a:rPr>
              <a:t>constructions</a:t>
            </a:r>
            <a:r>
              <a:rPr lang="es-AR" cap="none" dirty="0">
                <a:latin typeface="Bodoni MT" panose="02070603080606020203" pitchFamily="18" charset="0"/>
              </a:rPr>
              <a:t>. In J. I. </a:t>
            </a:r>
            <a:r>
              <a:rPr lang="es-AR" cap="none" dirty="0" err="1">
                <a:latin typeface="Bodoni MT" panose="02070603080606020203" pitchFamily="18" charset="0"/>
              </a:rPr>
              <a:t>Hualde</a:t>
            </a:r>
            <a:r>
              <a:rPr lang="es-AR" cap="none" dirty="0">
                <a:latin typeface="Bodoni MT" panose="02070603080606020203" pitchFamily="18" charset="0"/>
              </a:rPr>
              <a:t>, A. </a:t>
            </a:r>
            <a:r>
              <a:rPr lang="es-AR" cap="none" dirty="0" err="1">
                <a:latin typeface="Bodoni MT" panose="02070603080606020203" pitchFamily="18" charset="0"/>
              </a:rPr>
              <a:t>Olarrea</a:t>
            </a:r>
            <a:r>
              <a:rPr lang="es-AR" cap="none" dirty="0">
                <a:latin typeface="Bodoni MT" panose="02070603080606020203" pitchFamily="18" charset="0"/>
              </a:rPr>
              <a:t> &amp; E. </a:t>
            </a:r>
            <a:r>
              <a:rPr lang="es-AR" cap="none" dirty="0" err="1">
                <a:latin typeface="Bodoni MT" panose="02070603080606020203" pitchFamily="18" charset="0"/>
              </a:rPr>
              <a:t>O'Rourke</a:t>
            </a:r>
            <a:r>
              <a:rPr lang="es-AR" cap="none" dirty="0">
                <a:latin typeface="Bodoni MT" panose="02070603080606020203" pitchFamily="18" charset="0"/>
              </a:rPr>
              <a:t> (eds.), </a:t>
            </a:r>
            <a:r>
              <a:rPr lang="es-AR" cap="none" dirty="0" err="1">
                <a:latin typeface="Bodoni MT" panose="02070603080606020203" pitchFamily="18" charset="0"/>
              </a:rPr>
              <a:t>The</a:t>
            </a:r>
            <a:r>
              <a:rPr lang="es-AR" cap="none" dirty="0">
                <a:latin typeface="Bodoni MT" panose="02070603080606020203" pitchFamily="18" charset="0"/>
              </a:rPr>
              <a:t> </a:t>
            </a:r>
            <a:r>
              <a:rPr lang="es-AR" cap="none" dirty="0" err="1">
                <a:latin typeface="Bodoni MT" panose="02070603080606020203" pitchFamily="18" charset="0"/>
              </a:rPr>
              <a:t>handbook</a:t>
            </a:r>
            <a:r>
              <a:rPr lang="es-AR" cap="none" dirty="0">
                <a:latin typeface="Bodoni MT" panose="02070603080606020203" pitchFamily="18" charset="0"/>
              </a:rPr>
              <a:t> of </a:t>
            </a:r>
            <a:r>
              <a:rPr lang="es-AR" cap="none" dirty="0" err="1">
                <a:latin typeface="Bodoni MT" panose="02070603080606020203" pitchFamily="18" charset="0"/>
              </a:rPr>
              <a:t>Spanish</a:t>
            </a:r>
            <a:r>
              <a:rPr lang="es-AR" cap="none" dirty="0">
                <a:latin typeface="Bodoni MT" panose="02070603080606020203" pitchFamily="18" charset="0"/>
              </a:rPr>
              <a:t> </a:t>
            </a:r>
            <a:r>
              <a:rPr lang="es-AR" cap="none" dirty="0" err="1">
                <a:latin typeface="Bodoni MT" panose="02070603080606020203" pitchFamily="18" charset="0"/>
              </a:rPr>
              <a:t>linguistics</a:t>
            </a:r>
            <a:r>
              <a:rPr lang="es-AR" cap="none" dirty="0">
                <a:latin typeface="Bodoni MT" panose="02070603080606020203" pitchFamily="18" charset="0"/>
              </a:rPr>
              <a:t>. London: </a:t>
            </a:r>
            <a:r>
              <a:rPr lang="es-AR" cap="none" dirty="0" err="1">
                <a:latin typeface="Bodoni MT" panose="02070603080606020203" pitchFamily="18" charset="0"/>
              </a:rPr>
              <a:t>Wiley-Blackwell</a:t>
            </a:r>
            <a:r>
              <a:rPr lang="es-AR" cap="none" dirty="0">
                <a:latin typeface="Bodoni MT" panose="02070603080606020203" pitchFamily="18" charset="0"/>
              </a:rPr>
              <a:t>, pp. 477-502. </a:t>
            </a:r>
          </a:p>
          <a:p>
            <a:pPr marL="0" indent="0">
              <a:buNone/>
            </a:pPr>
            <a:r>
              <a:rPr lang="es-AR" cap="none" dirty="0" smtClean="0">
                <a:latin typeface="Bodoni MT" panose="02070603080606020203" pitchFamily="18" charset="0"/>
              </a:rPr>
              <a:t>- </a:t>
            </a:r>
            <a:r>
              <a:rPr lang="es-AR" cap="none" dirty="0" err="1" smtClean="0">
                <a:latin typeface="Bodoni MT" panose="02070603080606020203" pitchFamily="18" charset="0"/>
              </a:rPr>
              <a:t>Pujalte</a:t>
            </a:r>
            <a:r>
              <a:rPr lang="es-AR" cap="none" dirty="0">
                <a:latin typeface="Bodoni MT" panose="02070603080606020203" pitchFamily="18" charset="0"/>
              </a:rPr>
              <a:t>, M. &amp; A. </a:t>
            </a:r>
            <a:r>
              <a:rPr lang="es-AR" cap="none" dirty="0" err="1">
                <a:latin typeface="Bodoni MT" panose="02070603080606020203" pitchFamily="18" charset="0"/>
              </a:rPr>
              <a:t>Saab</a:t>
            </a:r>
            <a:r>
              <a:rPr lang="es-AR" cap="none" dirty="0">
                <a:latin typeface="Bodoni MT" panose="02070603080606020203" pitchFamily="18" charset="0"/>
              </a:rPr>
              <a:t>. (2012). </a:t>
            </a:r>
            <a:r>
              <a:rPr lang="es-AR" cap="none" dirty="0" err="1">
                <a:latin typeface="Bodoni MT" panose="02070603080606020203" pitchFamily="18" charset="0"/>
              </a:rPr>
              <a:t>Syncretism</a:t>
            </a:r>
            <a:r>
              <a:rPr lang="es-AR" cap="none" dirty="0">
                <a:latin typeface="Bodoni MT" panose="02070603080606020203" pitchFamily="18" charset="0"/>
              </a:rPr>
              <a:t> as PF-</a:t>
            </a:r>
            <a:r>
              <a:rPr lang="es-AR" cap="none" dirty="0" err="1">
                <a:latin typeface="Bodoni MT" panose="02070603080606020203" pitchFamily="18" charset="0"/>
              </a:rPr>
              <a:t>repair</a:t>
            </a:r>
            <a:r>
              <a:rPr lang="es-AR" cap="none" dirty="0">
                <a:latin typeface="Bodoni MT" panose="02070603080606020203" pitchFamily="18" charset="0"/>
              </a:rPr>
              <a:t>: </a:t>
            </a:r>
            <a:r>
              <a:rPr lang="es-AR" cap="none" dirty="0" err="1">
                <a:latin typeface="Bodoni MT" panose="02070603080606020203" pitchFamily="18" charset="0"/>
              </a:rPr>
              <a:t>The</a:t>
            </a:r>
            <a:r>
              <a:rPr lang="es-AR" cap="none" dirty="0">
                <a:latin typeface="Bodoni MT" panose="02070603080606020203" pitchFamily="18" charset="0"/>
              </a:rPr>
              <a:t> case of se-</a:t>
            </a:r>
            <a:r>
              <a:rPr lang="es-AR" cap="none" dirty="0" err="1">
                <a:latin typeface="Bodoni MT" panose="02070603080606020203" pitchFamily="18" charset="0"/>
              </a:rPr>
              <a:t>insertation</a:t>
            </a:r>
            <a:r>
              <a:rPr lang="es-AR" cap="none" dirty="0">
                <a:latin typeface="Bodoni MT" panose="02070603080606020203" pitchFamily="18" charset="0"/>
              </a:rPr>
              <a:t> in </a:t>
            </a:r>
            <a:r>
              <a:rPr lang="es-AR" cap="none" dirty="0" err="1">
                <a:latin typeface="Bodoni MT" panose="02070603080606020203" pitchFamily="18" charset="0"/>
              </a:rPr>
              <a:t>Spanish</a:t>
            </a:r>
            <a:r>
              <a:rPr lang="es-AR" cap="none" dirty="0">
                <a:latin typeface="Bodoni MT" panose="02070603080606020203" pitchFamily="18" charset="0"/>
              </a:rPr>
              <a:t>. In </a:t>
            </a:r>
            <a:r>
              <a:rPr lang="es-AR" cap="none" dirty="0" err="1">
                <a:latin typeface="Bodoni MT" panose="02070603080606020203" pitchFamily="18" charset="0"/>
              </a:rPr>
              <a:t>The</a:t>
            </a:r>
            <a:r>
              <a:rPr lang="es-AR" cap="none" dirty="0">
                <a:latin typeface="Bodoni MT" panose="02070603080606020203" pitchFamily="18" charset="0"/>
              </a:rPr>
              <a:t> </a:t>
            </a:r>
            <a:r>
              <a:rPr lang="es-AR" cap="none" dirty="0" err="1">
                <a:latin typeface="Bodoni MT" panose="02070603080606020203" pitchFamily="18" charset="0"/>
              </a:rPr>
              <a:t>end</a:t>
            </a:r>
            <a:r>
              <a:rPr lang="es-AR" cap="none" dirty="0">
                <a:latin typeface="Bodoni MT" panose="02070603080606020203" pitchFamily="18" charset="0"/>
              </a:rPr>
              <a:t> of </a:t>
            </a:r>
            <a:r>
              <a:rPr lang="es-AR" cap="none" dirty="0" err="1">
                <a:latin typeface="Bodoni MT" panose="02070603080606020203" pitchFamily="18" charset="0"/>
              </a:rPr>
              <a:t>argument</a:t>
            </a:r>
            <a:r>
              <a:rPr lang="es-AR" cap="none" dirty="0">
                <a:latin typeface="Bodoni MT" panose="02070603080606020203" pitchFamily="18" charset="0"/>
              </a:rPr>
              <a:t> </a:t>
            </a:r>
            <a:r>
              <a:rPr lang="es-AR" cap="none" dirty="0" err="1">
                <a:latin typeface="Bodoni MT" panose="02070603080606020203" pitchFamily="18" charset="0"/>
              </a:rPr>
              <a:t>structure</a:t>
            </a:r>
            <a:r>
              <a:rPr lang="es-AR" cap="none" dirty="0">
                <a:latin typeface="Bodoni MT" panose="02070603080606020203" pitchFamily="18" charset="0"/>
              </a:rPr>
              <a:t>? ed. M.C. Cuervo &amp; Y. </a:t>
            </a:r>
            <a:r>
              <a:rPr lang="es-AR" cap="none" dirty="0" err="1">
                <a:latin typeface="Bodoni MT" panose="02070603080606020203" pitchFamily="18" charset="0"/>
              </a:rPr>
              <a:t>Roberge</a:t>
            </a:r>
            <a:r>
              <a:rPr lang="es-AR" cap="none" dirty="0">
                <a:latin typeface="Bodoni MT" panose="02070603080606020203" pitchFamily="18" charset="0"/>
              </a:rPr>
              <a:t>, 229–260. </a:t>
            </a:r>
            <a:r>
              <a:rPr lang="es-AR" cap="none" dirty="0" err="1">
                <a:latin typeface="Bodoni MT" panose="02070603080606020203" pitchFamily="18" charset="0"/>
              </a:rPr>
              <a:t>Bingley</a:t>
            </a:r>
            <a:r>
              <a:rPr lang="es-AR" cap="none" dirty="0">
                <a:latin typeface="Bodoni MT" panose="02070603080606020203" pitchFamily="18" charset="0"/>
              </a:rPr>
              <a:t>: </a:t>
            </a:r>
            <a:r>
              <a:rPr lang="es-AR" cap="none" dirty="0" err="1">
                <a:latin typeface="Bodoni MT" panose="02070603080606020203" pitchFamily="18" charset="0"/>
              </a:rPr>
              <a:t>Emerald</a:t>
            </a:r>
            <a:r>
              <a:rPr lang="es-AR" cap="none" dirty="0">
                <a:latin typeface="Bodoni MT" panose="02070603080606020203" pitchFamily="18" charset="0"/>
              </a:rPr>
              <a:t> </a:t>
            </a:r>
            <a:r>
              <a:rPr lang="es-AR" cap="none" dirty="0" err="1">
                <a:latin typeface="Bodoni MT" panose="02070603080606020203" pitchFamily="18" charset="0"/>
              </a:rPr>
              <a:t>Press</a:t>
            </a:r>
            <a:r>
              <a:rPr lang="es-AR" cap="none" dirty="0">
                <a:latin typeface="Bodoni MT" panose="02070603080606020203" pitchFamily="18" charset="0"/>
              </a:rPr>
              <a:t>. </a:t>
            </a:r>
          </a:p>
          <a:p>
            <a:pPr marL="0" indent="0">
              <a:buNone/>
            </a:pPr>
            <a:endParaRPr lang="es-AR" cap="none" dirty="0">
              <a:latin typeface="Bodoni MT" panose="02070603080606020203" pitchFamily="18" charset="0"/>
            </a:endParaRPr>
          </a:p>
        </p:txBody>
      </p:sp>
    </p:spTree>
    <p:extLst>
      <p:ext uri="{BB962C8B-B14F-4D97-AF65-F5344CB8AC3E}">
        <p14:creationId xmlns:p14="http://schemas.microsoft.com/office/powerpoint/2010/main" val="2433584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1" y="685800"/>
            <a:ext cx="10396882" cy="555171"/>
          </a:xfrm>
        </p:spPr>
        <p:txBody>
          <a:bodyPr>
            <a:normAutofit fontScale="90000"/>
          </a:bodyPr>
          <a:lstStyle/>
          <a:p>
            <a:pPr algn="ctr"/>
            <a:r>
              <a:rPr lang="es-MX" sz="4000" dirty="0" smtClean="0">
                <a:latin typeface="Bodoni MT" panose="02070603080606020203" pitchFamily="18" charset="0"/>
              </a:rPr>
              <a:t>INTRODUCTION</a:t>
            </a:r>
            <a:endParaRPr lang="es-AR" sz="4000" dirty="0">
              <a:latin typeface="Bodoni MT" panose="02070603080606020203" pitchFamily="18" charset="0"/>
            </a:endParaRPr>
          </a:p>
        </p:txBody>
      </p:sp>
      <p:sp>
        <p:nvSpPr>
          <p:cNvPr id="3" name="Marcador de contenido 2"/>
          <p:cNvSpPr>
            <a:spLocks noGrp="1"/>
          </p:cNvSpPr>
          <p:nvPr>
            <p:ph sz="quarter" idx="13"/>
          </p:nvPr>
        </p:nvSpPr>
        <p:spPr>
          <a:xfrm>
            <a:off x="685800" y="1240971"/>
            <a:ext cx="10394707" cy="4133615"/>
          </a:xfrm>
        </p:spPr>
        <p:txBody>
          <a:bodyPr>
            <a:normAutofit fontScale="85000" lnSpcReduction="10000"/>
          </a:bodyPr>
          <a:lstStyle/>
          <a:p>
            <a:pPr marL="0" indent="0">
              <a:buNone/>
            </a:pPr>
            <a:r>
              <a:rPr lang="es-MX" dirty="0" err="1" smtClean="0">
                <a:latin typeface="Bodoni MT" panose="02070603080606020203" pitchFamily="18" charset="0"/>
              </a:rPr>
              <a:t>Goal</a:t>
            </a:r>
            <a:r>
              <a:rPr lang="es-MX" dirty="0" smtClean="0">
                <a:latin typeface="Bodoni MT" panose="02070603080606020203" pitchFamily="18" charset="0"/>
              </a:rPr>
              <a:t>: </a:t>
            </a:r>
            <a:r>
              <a:rPr lang="es-MX" cap="none" dirty="0" smtClean="0">
                <a:latin typeface="Bodoni MT" panose="02070603080606020203" pitchFamily="18" charset="0"/>
              </a:rPr>
              <a:t>to</a:t>
            </a:r>
            <a:r>
              <a:rPr lang="es-MX" dirty="0" smtClean="0">
                <a:latin typeface="Bodoni MT" panose="02070603080606020203" pitchFamily="18" charset="0"/>
              </a:rPr>
              <a:t> </a:t>
            </a:r>
            <a:r>
              <a:rPr lang="en-US" sz="1800" cap="none" dirty="0" smtClean="0">
                <a:latin typeface="Bodoni MT" panose="02070603080606020203" pitchFamily="18" charset="0"/>
              </a:rPr>
              <a:t>discuss information structure (IS) strategies that may be used in the field of translation , more precisely in translating from </a:t>
            </a:r>
            <a:r>
              <a:rPr lang="en-US" sz="1800" cap="none" dirty="0">
                <a:latin typeface="Bodoni MT" panose="02070603080606020203" pitchFamily="18" charset="0"/>
              </a:rPr>
              <a:t>E</a:t>
            </a:r>
            <a:r>
              <a:rPr lang="en-US" sz="1800" cap="none" dirty="0" smtClean="0">
                <a:latin typeface="Bodoni MT" panose="02070603080606020203" pitchFamily="18" charset="0"/>
              </a:rPr>
              <a:t>nglish to Spanish. </a:t>
            </a:r>
          </a:p>
          <a:p>
            <a:pPr marL="0" indent="0">
              <a:buNone/>
            </a:pPr>
            <a:r>
              <a:rPr lang="es-MX" sz="1800" cap="none" dirty="0" err="1" smtClean="0">
                <a:latin typeface="Bodoni MT" panose="02070603080606020203" pitchFamily="18" charset="0"/>
              </a:rPr>
              <a:t>Jimenez</a:t>
            </a:r>
            <a:r>
              <a:rPr lang="es-MX" sz="1800" cap="none" dirty="0" smtClean="0">
                <a:latin typeface="Bodoni MT" panose="02070603080606020203" pitchFamily="18" charset="0"/>
              </a:rPr>
              <a:t>- </a:t>
            </a:r>
            <a:r>
              <a:rPr lang="es-MX" sz="1800" cap="none" dirty="0" err="1" smtClean="0">
                <a:latin typeface="Bodoni MT" panose="02070603080606020203" pitchFamily="18" charset="0"/>
              </a:rPr>
              <a:t>Fernandez</a:t>
            </a:r>
            <a:r>
              <a:rPr lang="es-MX" sz="1800" cap="none" dirty="0" smtClean="0">
                <a:latin typeface="Bodoni MT" panose="02070603080606020203" pitchFamily="18" charset="0"/>
              </a:rPr>
              <a:t> (2020) observes </a:t>
            </a:r>
            <a:r>
              <a:rPr lang="es-MX" sz="1800" cap="none" dirty="0" err="1" smtClean="0">
                <a:latin typeface="Bodoni MT" panose="02070603080606020203" pitchFamily="18" charset="0"/>
              </a:rPr>
              <a:t>that</a:t>
            </a:r>
            <a:r>
              <a:rPr lang="es-MX" sz="1800" cap="none" dirty="0" smtClean="0">
                <a:latin typeface="Bodoni MT" panose="02070603080606020203" pitchFamily="18" charset="0"/>
              </a:rPr>
              <a:t> </a:t>
            </a:r>
            <a:r>
              <a:rPr lang="en-GB" cap="none" dirty="0" smtClean="0">
                <a:latin typeface="Bodoni MT" panose="02070603080606020203" pitchFamily="18" charset="0"/>
              </a:rPr>
              <a:t>many problems arise in translation when setting the theme/topic in the target language. </a:t>
            </a:r>
            <a:r>
              <a:rPr lang="en-US" cap="none" dirty="0">
                <a:latin typeface="Bodoni MT" panose="02070603080606020203" pitchFamily="18" charset="0"/>
              </a:rPr>
              <a:t>This is particularly problematic when English is translated into Spanish, since English is a very rigid language in that it basically makes use of the SVO word order in all discourse situations, whereas Spanish is much more flexible and allows other patterns such as SVO, OVS, VOS, VSO for information structure </a:t>
            </a:r>
            <a:r>
              <a:rPr lang="en-US" cap="none" dirty="0" smtClean="0">
                <a:latin typeface="Bodoni MT" panose="02070603080606020203" pitchFamily="18" charset="0"/>
              </a:rPr>
              <a:t>reasons. </a:t>
            </a:r>
          </a:p>
          <a:p>
            <a:pPr marL="0" indent="0" algn="just">
              <a:buNone/>
            </a:pPr>
            <a:r>
              <a:rPr lang="en-GB" cap="none" dirty="0">
                <a:latin typeface="Bodoni MT" panose="02070603080606020203" pitchFamily="18" charset="0"/>
              </a:rPr>
              <a:t>I</a:t>
            </a:r>
            <a:r>
              <a:rPr lang="en-GB" cap="none" dirty="0" smtClean="0">
                <a:latin typeface="Bodoni MT" panose="02070603080606020203" pitchFamily="18" charset="0"/>
              </a:rPr>
              <a:t>n the light of this, it is extremely important to use similar discourse strategies to present the same message in exactly the same terms from an information-structure point of view (</a:t>
            </a:r>
            <a:r>
              <a:rPr lang="en-GB" cap="none" dirty="0" err="1">
                <a:latin typeface="Bodoni MT" panose="02070603080606020203" pitchFamily="18" charset="0"/>
              </a:rPr>
              <a:t>D</a:t>
            </a:r>
            <a:r>
              <a:rPr lang="en-GB" cap="none" dirty="0" err="1" smtClean="0">
                <a:latin typeface="Bodoni MT" panose="02070603080606020203" pitchFamily="18" charset="0"/>
              </a:rPr>
              <a:t>ejica</a:t>
            </a:r>
            <a:r>
              <a:rPr lang="en-GB" cap="none" dirty="0" smtClean="0">
                <a:latin typeface="Bodoni MT" panose="02070603080606020203" pitchFamily="18" charset="0"/>
              </a:rPr>
              <a:t> 2009). This means that the syntactic configurations may be different in the source and target texts. one such case is passive. In </a:t>
            </a:r>
            <a:r>
              <a:rPr lang="en-GB" cap="none" dirty="0">
                <a:latin typeface="Bodoni MT" panose="02070603080606020203" pitchFamily="18" charset="0"/>
              </a:rPr>
              <a:t>E</a:t>
            </a:r>
            <a:r>
              <a:rPr lang="en-GB" cap="none" dirty="0" smtClean="0">
                <a:latin typeface="Bodoni MT" panose="02070603080606020203" pitchFamily="18" charset="0"/>
              </a:rPr>
              <a:t>nglish, the passive is much more productive than in </a:t>
            </a:r>
            <a:r>
              <a:rPr lang="en-GB" cap="none" dirty="0">
                <a:latin typeface="Bodoni MT" panose="02070603080606020203" pitchFamily="18" charset="0"/>
              </a:rPr>
              <a:t>S</a:t>
            </a:r>
            <a:r>
              <a:rPr lang="en-GB" cap="none" dirty="0" smtClean="0">
                <a:latin typeface="Bodoni MT" panose="02070603080606020203" pitchFamily="18" charset="0"/>
              </a:rPr>
              <a:t>panish. Even if this is the case, the proposed translation may possibly respect the topic-focus partition, thereby satisfying the Information-Flow Principle (Prince 1981), according to which the syntactic ordering of a sentence moves from given-to-new information.</a:t>
            </a:r>
            <a:endParaRPr lang="es-AR" cap="none" dirty="0" smtClean="0">
              <a:latin typeface="Bodoni MT" panose="02070603080606020203" pitchFamily="18" charset="0"/>
            </a:endParaRPr>
          </a:p>
          <a:p>
            <a:pPr marL="0" indent="0" algn="just">
              <a:buNone/>
            </a:pPr>
            <a:endParaRPr lang="es-AR" sz="1800" cap="none" dirty="0">
              <a:latin typeface="Bodoni MT" panose="02070603080606020203" pitchFamily="18" charset="0"/>
            </a:endParaRPr>
          </a:p>
        </p:txBody>
      </p:sp>
    </p:spTree>
    <p:extLst>
      <p:ext uri="{BB962C8B-B14F-4D97-AF65-F5344CB8AC3E}">
        <p14:creationId xmlns:p14="http://schemas.microsoft.com/office/powerpoint/2010/main" val="27407767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p:txBody>
          <a:bodyPr>
            <a:normAutofit/>
          </a:bodyPr>
          <a:lstStyle/>
          <a:p>
            <a:pPr marL="0" indent="0" algn="ctr">
              <a:buNone/>
            </a:pPr>
            <a:r>
              <a:rPr lang="es-MX" sz="4000" dirty="0" smtClean="0">
                <a:latin typeface="Bodoni MT" panose="02070603080606020203" pitchFamily="18" charset="0"/>
              </a:rPr>
              <a:t>THANK YOU!!!!</a:t>
            </a:r>
            <a:endParaRPr lang="es-AR" sz="4000" dirty="0">
              <a:latin typeface="Bodoni MT" panose="02070603080606020203" pitchFamily="18" charset="0"/>
            </a:endParaRPr>
          </a:p>
        </p:txBody>
      </p:sp>
    </p:spTree>
    <p:extLst>
      <p:ext uri="{BB962C8B-B14F-4D97-AF65-F5344CB8AC3E}">
        <p14:creationId xmlns:p14="http://schemas.microsoft.com/office/powerpoint/2010/main" val="459839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1" y="685800"/>
            <a:ext cx="10396882" cy="515983"/>
          </a:xfrm>
        </p:spPr>
        <p:txBody>
          <a:bodyPr>
            <a:normAutofit fontScale="90000"/>
          </a:bodyPr>
          <a:lstStyle/>
          <a:p>
            <a:pPr algn="ctr"/>
            <a:r>
              <a:rPr lang="en-US" sz="4000" dirty="0">
                <a:latin typeface="Bodoni MT" panose="02070603080606020203" pitchFamily="18" charset="0"/>
              </a:rPr>
              <a:t>SOME BACKGROUND ON INFORMATION STRUCTURE </a:t>
            </a:r>
            <a:endParaRPr lang="es-AR" sz="4000" dirty="0">
              <a:latin typeface="Bodoni MT" panose="02070603080606020203" pitchFamily="18" charset="0"/>
            </a:endParaRPr>
          </a:p>
        </p:txBody>
      </p:sp>
      <p:sp>
        <p:nvSpPr>
          <p:cNvPr id="3" name="Marcador de contenido 2"/>
          <p:cNvSpPr>
            <a:spLocks noGrp="1"/>
          </p:cNvSpPr>
          <p:nvPr>
            <p:ph sz="quarter" idx="13"/>
          </p:nvPr>
        </p:nvSpPr>
        <p:spPr>
          <a:xfrm>
            <a:off x="685800" y="1763486"/>
            <a:ext cx="10394707" cy="3735977"/>
          </a:xfrm>
        </p:spPr>
        <p:txBody>
          <a:bodyPr>
            <a:normAutofit fontScale="77500" lnSpcReduction="20000"/>
          </a:bodyPr>
          <a:lstStyle/>
          <a:p>
            <a:r>
              <a:rPr lang="en-GB" cap="none" dirty="0">
                <a:latin typeface="Bodoni MT" panose="02070603080606020203" pitchFamily="18" charset="0"/>
              </a:rPr>
              <a:t>T</a:t>
            </a:r>
            <a:r>
              <a:rPr lang="en-GB" cap="none" dirty="0" smtClean="0">
                <a:latin typeface="Bodoni MT" panose="02070603080606020203" pitchFamily="18" charset="0"/>
              </a:rPr>
              <a:t>he organization of the message is ruled by the Information- </a:t>
            </a:r>
            <a:r>
              <a:rPr lang="en-GB" cap="none" dirty="0">
                <a:latin typeface="Bodoni MT" panose="02070603080606020203" pitchFamily="18" charset="0"/>
              </a:rPr>
              <a:t>F</a:t>
            </a:r>
            <a:r>
              <a:rPr lang="en-GB" cap="none" dirty="0" smtClean="0">
                <a:latin typeface="Bodoni MT" panose="02070603080606020203" pitchFamily="18" charset="0"/>
              </a:rPr>
              <a:t>low </a:t>
            </a:r>
            <a:r>
              <a:rPr lang="en-GB" cap="none" dirty="0">
                <a:latin typeface="Bodoni MT" panose="02070603080606020203" pitchFamily="18" charset="0"/>
              </a:rPr>
              <a:t>P</a:t>
            </a:r>
            <a:r>
              <a:rPr lang="en-GB" cap="none" dirty="0" smtClean="0">
                <a:latin typeface="Bodoni MT" panose="02070603080606020203" pitchFamily="18" charset="0"/>
              </a:rPr>
              <a:t>rinciple which is related to the normal ordering of information in discourse both in </a:t>
            </a:r>
            <a:r>
              <a:rPr lang="en-GB" cap="none" dirty="0">
                <a:latin typeface="Bodoni MT" panose="02070603080606020203" pitchFamily="18" charset="0"/>
              </a:rPr>
              <a:t>E</a:t>
            </a:r>
            <a:r>
              <a:rPr lang="en-GB" cap="none" dirty="0" smtClean="0">
                <a:latin typeface="Bodoni MT" panose="02070603080606020203" pitchFamily="18" charset="0"/>
              </a:rPr>
              <a:t>nglish and </a:t>
            </a:r>
            <a:r>
              <a:rPr lang="en-GB" cap="none" dirty="0">
                <a:latin typeface="Bodoni MT" panose="02070603080606020203" pitchFamily="18" charset="0"/>
              </a:rPr>
              <a:t>S</a:t>
            </a:r>
            <a:r>
              <a:rPr lang="en-GB" cap="none" dirty="0" smtClean="0">
                <a:latin typeface="Bodoni MT" panose="02070603080606020203" pitchFamily="18" charset="0"/>
              </a:rPr>
              <a:t>panish, moving from given to new information.</a:t>
            </a:r>
            <a:endParaRPr lang="es-AR" cap="none" dirty="0" smtClean="0">
              <a:latin typeface="Bodoni MT" panose="02070603080606020203" pitchFamily="18" charset="0"/>
            </a:endParaRPr>
          </a:p>
          <a:p>
            <a:pPr marL="0" indent="0">
              <a:buNone/>
            </a:pPr>
            <a:r>
              <a:rPr lang="en-GB" cap="none" dirty="0" smtClean="0">
                <a:latin typeface="Bodoni MT" panose="02070603080606020203" pitchFamily="18" charset="0"/>
              </a:rPr>
              <a:t>1. Where did you see Peter?</a:t>
            </a:r>
            <a:endParaRPr lang="es-AR" cap="none" dirty="0" smtClean="0">
              <a:latin typeface="Bodoni MT" panose="02070603080606020203" pitchFamily="18" charset="0"/>
            </a:endParaRPr>
          </a:p>
          <a:p>
            <a:pPr marL="0" indent="0">
              <a:buNone/>
            </a:pPr>
            <a:r>
              <a:rPr lang="en-GB" cap="none" dirty="0" smtClean="0">
                <a:latin typeface="Bodoni MT" panose="02070603080606020203" pitchFamily="18" charset="0"/>
              </a:rPr>
              <a:t>a. </a:t>
            </a:r>
            <a:r>
              <a:rPr lang="en-GB" cap="none" dirty="0">
                <a:latin typeface="Bodoni MT" panose="02070603080606020203" pitchFamily="18" charset="0"/>
              </a:rPr>
              <a:t>I</a:t>
            </a:r>
            <a:r>
              <a:rPr lang="en-GB" cap="none" dirty="0" smtClean="0">
                <a:latin typeface="Bodoni MT" panose="02070603080606020203" pitchFamily="18" charset="0"/>
              </a:rPr>
              <a:t> saw him </a:t>
            </a:r>
            <a:r>
              <a:rPr lang="en-GB" u="sng" cap="none" dirty="0" smtClean="0">
                <a:latin typeface="Bodoni MT" panose="02070603080606020203" pitchFamily="18" charset="0"/>
              </a:rPr>
              <a:t>in the supermarket</a:t>
            </a:r>
            <a:r>
              <a:rPr lang="en-GB" cap="none" dirty="0" smtClean="0">
                <a:latin typeface="Bodoni MT" panose="02070603080606020203" pitchFamily="18" charset="0"/>
              </a:rPr>
              <a:t>. </a:t>
            </a:r>
            <a:endParaRPr lang="es-AR" cap="none" dirty="0" smtClean="0">
              <a:latin typeface="Bodoni MT" panose="02070603080606020203" pitchFamily="18" charset="0"/>
            </a:endParaRPr>
          </a:p>
          <a:p>
            <a:pPr marL="0" indent="0">
              <a:buNone/>
            </a:pPr>
            <a:r>
              <a:rPr lang="en-GB" cap="none" dirty="0" smtClean="0">
                <a:latin typeface="Bodoni MT" panose="02070603080606020203" pitchFamily="18" charset="0"/>
              </a:rPr>
              <a:t>b. </a:t>
            </a:r>
            <a:r>
              <a:rPr lang="en-GB" u="sng" cap="none" dirty="0">
                <a:latin typeface="Bodoni MT" panose="02070603080606020203" pitchFamily="18" charset="0"/>
              </a:rPr>
              <a:t>I</a:t>
            </a:r>
            <a:r>
              <a:rPr lang="en-GB" u="sng" cap="none" dirty="0" smtClean="0">
                <a:latin typeface="Bodoni MT" panose="02070603080606020203" pitchFamily="18" charset="0"/>
              </a:rPr>
              <a:t>n the supermarket</a:t>
            </a:r>
            <a:r>
              <a:rPr lang="en-GB" cap="none" dirty="0" smtClean="0">
                <a:latin typeface="Bodoni MT" panose="02070603080606020203" pitchFamily="18" charset="0"/>
              </a:rPr>
              <a:t> I saw him. </a:t>
            </a:r>
          </a:p>
          <a:p>
            <a:pPr marL="0" indent="0">
              <a:buNone/>
            </a:pPr>
            <a:r>
              <a:rPr lang="en-US" cap="none" dirty="0" smtClean="0">
                <a:latin typeface="Bodoni MT" panose="02070603080606020203" pitchFamily="18" charset="0"/>
              </a:rPr>
              <a:t>2. Who </a:t>
            </a:r>
            <a:r>
              <a:rPr lang="en-US" cap="none" dirty="0">
                <a:latin typeface="Bodoni MT" panose="02070603080606020203" pitchFamily="18" charset="0"/>
              </a:rPr>
              <a:t>did you see in the supermarket? </a:t>
            </a:r>
          </a:p>
          <a:p>
            <a:pPr marL="0" indent="0">
              <a:buNone/>
            </a:pPr>
            <a:r>
              <a:rPr lang="en-US" cap="none" dirty="0" smtClean="0">
                <a:latin typeface="Bodoni MT" panose="02070603080606020203" pitchFamily="18" charset="0"/>
              </a:rPr>
              <a:t>a. </a:t>
            </a:r>
            <a:r>
              <a:rPr lang="en-US" cap="none" dirty="0">
                <a:latin typeface="Bodoni MT" panose="02070603080606020203" pitchFamily="18" charset="0"/>
              </a:rPr>
              <a:t>I saw Mary in the supermarket.</a:t>
            </a:r>
          </a:p>
          <a:p>
            <a:pPr marL="0" indent="0">
              <a:buNone/>
            </a:pPr>
            <a:r>
              <a:rPr lang="en-US" cap="none" dirty="0" smtClean="0">
                <a:latin typeface="Bodoni MT" panose="02070603080606020203" pitchFamily="18" charset="0"/>
              </a:rPr>
              <a:t>b. </a:t>
            </a:r>
            <a:r>
              <a:rPr lang="en-US" cap="none" dirty="0">
                <a:latin typeface="Bodoni MT" panose="02070603080606020203" pitchFamily="18" charset="0"/>
              </a:rPr>
              <a:t>In the supermarket I saw Mary. </a:t>
            </a:r>
          </a:p>
          <a:p>
            <a:pPr marL="0" indent="0">
              <a:buNone/>
            </a:pPr>
            <a:r>
              <a:rPr lang="en-US" cap="none" dirty="0">
                <a:latin typeface="Bodoni MT" panose="02070603080606020203" pitchFamily="18" charset="0"/>
              </a:rPr>
              <a:t>Sentences involve a double articulation with respect to the information they convey. Given and known information is given at the beginning, whereas new and comment-related information is provided at the end. Syntax offers a series of formal mechanisms which help us in delivering the message we want to </a:t>
            </a:r>
            <a:r>
              <a:rPr lang="en-US" cap="none" dirty="0" smtClean="0">
                <a:latin typeface="Bodoni MT" panose="02070603080606020203" pitchFamily="18" charset="0"/>
              </a:rPr>
              <a:t>convey.</a:t>
            </a:r>
            <a:endParaRPr lang="es-AR" cap="none" dirty="0" smtClean="0">
              <a:latin typeface="Bodoni MT" panose="02070603080606020203" pitchFamily="18" charset="0"/>
            </a:endParaRPr>
          </a:p>
          <a:p>
            <a:pPr marL="0" indent="0">
              <a:buNone/>
            </a:pPr>
            <a:endParaRPr lang="es-AR" dirty="0"/>
          </a:p>
        </p:txBody>
      </p:sp>
    </p:spTree>
    <p:extLst>
      <p:ext uri="{BB962C8B-B14F-4D97-AF65-F5344CB8AC3E}">
        <p14:creationId xmlns:p14="http://schemas.microsoft.com/office/powerpoint/2010/main" val="36266657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1" y="685800"/>
            <a:ext cx="10396882" cy="542109"/>
          </a:xfrm>
        </p:spPr>
        <p:txBody>
          <a:bodyPr>
            <a:normAutofit/>
          </a:bodyPr>
          <a:lstStyle/>
          <a:p>
            <a:pPr algn="ctr"/>
            <a:r>
              <a:rPr lang="es-MX" sz="3200" dirty="0" smtClean="0">
                <a:latin typeface="Bodoni MT" panose="02070603080606020203" pitchFamily="18" charset="0"/>
              </a:rPr>
              <a:t>FOOD FOR THOUGHT</a:t>
            </a:r>
            <a:endParaRPr lang="es-AR" sz="3200" dirty="0">
              <a:latin typeface="Bodoni MT" panose="02070603080606020203" pitchFamily="18" charset="0"/>
            </a:endParaRPr>
          </a:p>
        </p:txBody>
      </p:sp>
      <p:sp>
        <p:nvSpPr>
          <p:cNvPr id="3" name="Marcador de contenido 2"/>
          <p:cNvSpPr>
            <a:spLocks noGrp="1"/>
          </p:cNvSpPr>
          <p:nvPr>
            <p:ph sz="quarter" idx="13"/>
          </p:nvPr>
        </p:nvSpPr>
        <p:spPr>
          <a:xfrm>
            <a:off x="685800" y="1227909"/>
            <a:ext cx="10394707" cy="4297679"/>
          </a:xfrm>
        </p:spPr>
        <p:txBody>
          <a:bodyPr>
            <a:normAutofit lnSpcReduction="10000"/>
          </a:bodyPr>
          <a:lstStyle/>
          <a:p>
            <a:pPr marL="0" indent="0">
              <a:buNone/>
            </a:pPr>
            <a:endParaRPr lang="es-MX" cap="none" dirty="0" smtClean="0">
              <a:latin typeface="Bodoni MT" panose="02070603080606020203" pitchFamily="18" charset="0"/>
            </a:endParaRPr>
          </a:p>
          <a:p>
            <a:pPr marL="0" indent="0">
              <a:buNone/>
            </a:pPr>
            <a:r>
              <a:rPr lang="es-MX" cap="none" dirty="0" err="1" smtClean="0">
                <a:latin typeface="Bodoni MT" panose="02070603080606020203" pitchFamily="18" charset="0"/>
              </a:rPr>
              <a:t>Identify</a:t>
            </a:r>
            <a:r>
              <a:rPr lang="es-MX" cap="none" dirty="0" smtClean="0">
                <a:latin typeface="Bodoni MT" panose="02070603080606020203" pitchFamily="18" charset="0"/>
              </a:rPr>
              <a:t> </a:t>
            </a:r>
            <a:r>
              <a:rPr lang="es-MX" cap="none" dirty="0" err="1" smtClean="0">
                <a:latin typeface="Bodoni MT" panose="02070603080606020203" pitchFamily="18" charset="0"/>
              </a:rPr>
              <a:t>the</a:t>
            </a:r>
            <a:r>
              <a:rPr lang="es-MX" cap="none" dirty="0" smtClean="0">
                <a:latin typeface="Bodoni MT" panose="02070603080606020203" pitchFamily="18" charset="0"/>
              </a:rPr>
              <a:t> </a:t>
            </a:r>
            <a:r>
              <a:rPr lang="es-MX" cap="none" dirty="0" err="1" smtClean="0">
                <a:latin typeface="Bodoni MT" panose="02070603080606020203" pitchFamily="18" charset="0"/>
              </a:rPr>
              <a:t>passive</a:t>
            </a:r>
            <a:r>
              <a:rPr lang="es-MX" cap="none" dirty="0" smtClean="0">
                <a:latin typeface="Bodoni MT" panose="02070603080606020203" pitchFamily="18" charset="0"/>
              </a:rPr>
              <a:t> </a:t>
            </a:r>
            <a:r>
              <a:rPr lang="es-MX" cap="none" dirty="0" err="1" smtClean="0">
                <a:latin typeface="Bodoni MT" panose="02070603080606020203" pitchFamily="18" charset="0"/>
              </a:rPr>
              <a:t>structures</a:t>
            </a:r>
            <a:r>
              <a:rPr lang="es-MX" cap="none" dirty="0" smtClean="0">
                <a:latin typeface="Bodoni MT" panose="02070603080606020203" pitchFamily="18" charset="0"/>
              </a:rPr>
              <a:t> in </a:t>
            </a:r>
            <a:r>
              <a:rPr lang="es-MX" cap="none" dirty="0" err="1" smtClean="0">
                <a:latin typeface="Bodoni MT" panose="02070603080606020203" pitchFamily="18" charset="0"/>
              </a:rPr>
              <a:t>the</a:t>
            </a:r>
            <a:r>
              <a:rPr lang="es-MX" cap="none" dirty="0" smtClean="0">
                <a:latin typeface="Bodoni MT" panose="02070603080606020203" pitchFamily="18" charset="0"/>
              </a:rPr>
              <a:t> </a:t>
            </a:r>
            <a:r>
              <a:rPr lang="es-MX" cap="none" dirty="0" err="1" smtClean="0">
                <a:latin typeface="Bodoni MT" panose="02070603080606020203" pitchFamily="18" charset="0"/>
              </a:rPr>
              <a:t>following</a:t>
            </a:r>
            <a:r>
              <a:rPr lang="es-MX" cap="none" dirty="0" smtClean="0">
                <a:latin typeface="Bodoni MT" panose="02070603080606020203" pitchFamily="18" charset="0"/>
              </a:rPr>
              <a:t> </a:t>
            </a:r>
            <a:r>
              <a:rPr lang="es-MX" cap="none" dirty="0" err="1" smtClean="0">
                <a:latin typeface="Bodoni MT" panose="02070603080606020203" pitchFamily="18" charset="0"/>
              </a:rPr>
              <a:t>extract</a:t>
            </a:r>
            <a:r>
              <a:rPr lang="es-MX" cap="none" dirty="0" smtClean="0">
                <a:latin typeface="Bodoni MT" panose="02070603080606020203" pitchFamily="18" charset="0"/>
              </a:rPr>
              <a:t> and determine </a:t>
            </a:r>
            <a:r>
              <a:rPr lang="es-MX" cap="none" dirty="0" err="1" smtClean="0">
                <a:latin typeface="Bodoni MT" panose="02070603080606020203" pitchFamily="18" charset="0"/>
              </a:rPr>
              <a:t>its</a:t>
            </a:r>
            <a:r>
              <a:rPr lang="es-MX" cap="none" dirty="0" smtClean="0">
                <a:latin typeface="Bodoni MT" panose="02070603080606020203" pitchFamily="18" charset="0"/>
              </a:rPr>
              <a:t> </a:t>
            </a:r>
            <a:r>
              <a:rPr lang="es-MX" cap="none" dirty="0" err="1" smtClean="0">
                <a:latin typeface="Bodoni MT" panose="02070603080606020203" pitchFamily="18" charset="0"/>
              </a:rPr>
              <a:t>discourse</a:t>
            </a:r>
            <a:r>
              <a:rPr lang="es-MX" cap="none" dirty="0" smtClean="0">
                <a:latin typeface="Bodoni MT" panose="02070603080606020203" pitchFamily="18" charset="0"/>
              </a:rPr>
              <a:t> </a:t>
            </a:r>
            <a:r>
              <a:rPr lang="es-MX" cap="none" dirty="0" err="1" smtClean="0">
                <a:latin typeface="Bodoni MT" panose="02070603080606020203" pitchFamily="18" charset="0"/>
              </a:rPr>
              <a:t>function</a:t>
            </a:r>
            <a:r>
              <a:rPr lang="es-MX" cap="none" dirty="0" smtClean="0">
                <a:latin typeface="Bodoni MT" panose="02070603080606020203" pitchFamily="18" charset="0"/>
              </a:rPr>
              <a:t>. </a:t>
            </a:r>
          </a:p>
          <a:p>
            <a:pPr marL="0" indent="0">
              <a:buNone/>
            </a:pPr>
            <a:r>
              <a:rPr lang="en-US" cap="none" dirty="0" smtClean="0">
                <a:latin typeface="Bodoni MT" panose="02070603080606020203" pitchFamily="18" charset="0"/>
              </a:rPr>
              <a:t>Renewable energy is energy derived from natural source that are replenished at a higher rate than they are consumed. Sunlight and wind, for example, are such sources that are constantly being replenished. Renewable energy sources are plentiful and all around us. (</a:t>
            </a:r>
            <a:r>
              <a:rPr lang="en-US" sz="1400" cap="none" dirty="0" smtClean="0">
                <a:latin typeface="Bodoni MT" panose="02070603080606020203" pitchFamily="18" charset="0"/>
              </a:rPr>
              <a:t>What is renewable energy?. United Nations. </a:t>
            </a:r>
            <a:r>
              <a:rPr lang="en-US" sz="1400" cap="none" dirty="0" err="1" smtClean="0">
                <a:latin typeface="Bodoni MT" panose="02070603080606020203" pitchFamily="18" charset="0"/>
              </a:rPr>
              <a:t>Recuperado</a:t>
            </a:r>
            <a:r>
              <a:rPr lang="en-US" sz="1400" cap="none" dirty="0" smtClean="0">
                <a:latin typeface="Bodoni MT" panose="02070603080606020203" pitchFamily="18" charset="0"/>
              </a:rPr>
              <a:t> de: </a:t>
            </a:r>
            <a:r>
              <a:rPr lang="en-US" sz="1400" cap="none" dirty="0" smtClean="0">
                <a:latin typeface="Bodoni MT" panose="02070603080606020203" pitchFamily="18" charset="0"/>
                <a:hlinkClick r:id="rId2"/>
              </a:rPr>
              <a:t>https://www.un.org/en/climatechange/what-is-renewable-energy</a:t>
            </a:r>
            <a:r>
              <a:rPr lang="en-US" sz="1400" cap="none" dirty="0" smtClean="0">
                <a:latin typeface="Bodoni MT" panose="02070603080606020203" pitchFamily="18" charset="0"/>
              </a:rPr>
              <a:t>) </a:t>
            </a:r>
          </a:p>
          <a:p>
            <a:pPr marL="0" indent="0" algn="just">
              <a:buNone/>
            </a:pPr>
            <a:r>
              <a:rPr lang="es-MX" cap="none" dirty="0">
                <a:latin typeface="Bodoni MT" panose="02070603080606020203" pitchFamily="18" charset="0"/>
              </a:rPr>
              <a:t>Las energías renovables son un tipo de energías derivadas de fuentes naturales que llegan a reponerse más rápido de lo que pueden consumirse. Un ejemplo de estas fuentes son, por ejemplo, la luz solar y el viento; estas fuentes se renuevan continuamente. Las fuentes de energía renovable abundan y las encontramos en cualquier entorno</a:t>
            </a:r>
            <a:r>
              <a:rPr lang="es-MX" cap="none" dirty="0" smtClean="0">
                <a:latin typeface="Bodoni MT" panose="02070603080606020203" pitchFamily="18" charset="0"/>
              </a:rPr>
              <a:t>. (</a:t>
            </a:r>
            <a:r>
              <a:rPr lang="es-MX" sz="1400" cap="none" dirty="0" smtClean="0">
                <a:latin typeface="Bodoni MT" panose="02070603080606020203" pitchFamily="18" charset="0"/>
              </a:rPr>
              <a:t>¿</a:t>
            </a:r>
            <a:r>
              <a:rPr lang="en-US" sz="1400" cap="none" dirty="0" err="1" smtClean="0">
                <a:latin typeface="Bodoni MT" panose="02070603080606020203" pitchFamily="18" charset="0"/>
              </a:rPr>
              <a:t>Qué</a:t>
            </a:r>
            <a:r>
              <a:rPr lang="en-US" sz="1400" cap="none" dirty="0" smtClean="0">
                <a:latin typeface="Bodoni MT" panose="02070603080606020203" pitchFamily="18" charset="0"/>
              </a:rPr>
              <a:t> son las </a:t>
            </a:r>
            <a:r>
              <a:rPr lang="en-US" sz="1400" cap="none" dirty="0" err="1" smtClean="0">
                <a:latin typeface="Bodoni MT" panose="02070603080606020203" pitchFamily="18" charset="0"/>
              </a:rPr>
              <a:t>energías</a:t>
            </a:r>
            <a:r>
              <a:rPr lang="en-US" sz="1400" cap="none" dirty="0" smtClean="0">
                <a:latin typeface="Bodoni MT" panose="02070603080606020203" pitchFamily="18" charset="0"/>
              </a:rPr>
              <a:t> </a:t>
            </a:r>
            <a:r>
              <a:rPr lang="en-US" sz="1400" cap="none" dirty="0" err="1" smtClean="0">
                <a:latin typeface="Bodoni MT" panose="02070603080606020203" pitchFamily="18" charset="0"/>
              </a:rPr>
              <a:t>renovables</a:t>
            </a:r>
            <a:r>
              <a:rPr lang="en-US" sz="1400" cap="none" dirty="0">
                <a:latin typeface="Bodoni MT" panose="02070603080606020203" pitchFamily="18" charset="0"/>
              </a:rPr>
              <a:t>?</a:t>
            </a:r>
            <a:r>
              <a:rPr lang="en-US" sz="1400" cap="none" dirty="0" smtClean="0">
                <a:latin typeface="Bodoni MT" panose="02070603080606020203" pitchFamily="18" charset="0"/>
              </a:rPr>
              <a:t>. </a:t>
            </a:r>
            <a:r>
              <a:rPr lang="en-US" sz="1400" cap="none" dirty="0">
                <a:latin typeface="Bodoni MT" panose="02070603080606020203" pitchFamily="18" charset="0"/>
              </a:rPr>
              <a:t>United Nations. </a:t>
            </a:r>
            <a:r>
              <a:rPr lang="en-US" sz="1400" cap="none" dirty="0" err="1">
                <a:latin typeface="Bodoni MT" panose="02070603080606020203" pitchFamily="18" charset="0"/>
              </a:rPr>
              <a:t>Recuperado</a:t>
            </a:r>
            <a:r>
              <a:rPr lang="en-US" sz="1400" cap="none" dirty="0">
                <a:latin typeface="Bodoni MT" panose="02070603080606020203" pitchFamily="18" charset="0"/>
              </a:rPr>
              <a:t> de: https://www.un.org/en/climatechange/what-is-renewable-energy</a:t>
            </a:r>
            <a:r>
              <a:rPr lang="en-US" cap="none" dirty="0">
                <a:latin typeface="Bodoni MT" panose="02070603080606020203" pitchFamily="18" charset="0"/>
              </a:rPr>
              <a:t>) </a:t>
            </a:r>
            <a:endParaRPr lang="en-US" cap="none" dirty="0" smtClean="0">
              <a:latin typeface="Bodoni MT" panose="02070603080606020203" pitchFamily="18" charset="0"/>
            </a:endParaRPr>
          </a:p>
          <a:p>
            <a:pPr marL="0" indent="0" algn="just">
              <a:buNone/>
            </a:pPr>
            <a:endParaRPr lang="en-US" cap="none" dirty="0">
              <a:latin typeface="Bodoni MT" panose="02070603080606020203" pitchFamily="18" charset="0"/>
            </a:endParaRPr>
          </a:p>
          <a:p>
            <a:pPr marL="0" indent="0" algn="just">
              <a:buNone/>
            </a:pPr>
            <a:endParaRPr lang="es-AR" cap="none" dirty="0">
              <a:latin typeface="Bodoni MT" panose="02070603080606020203" pitchFamily="18" charset="0"/>
            </a:endParaRPr>
          </a:p>
        </p:txBody>
      </p:sp>
    </p:spTree>
    <p:extLst>
      <p:ext uri="{BB962C8B-B14F-4D97-AF65-F5344CB8AC3E}">
        <p14:creationId xmlns:p14="http://schemas.microsoft.com/office/powerpoint/2010/main" val="35090549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1" y="248194"/>
            <a:ext cx="10396882" cy="809897"/>
          </a:xfrm>
        </p:spPr>
        <p:txBody>
          <a:bodyPr>
            <a:normAutofit fontScale="90000"/>
          </a:bodyPr>
          <a:lstStyle/>
          <a:p>
            <a:r>
              <a:rPr lang="es-MX" sz="4000" dirty="0" smtClean="0">
                <a:latin typeface="Bodoni MT" panose="02070603080606020203" pitchFamily="18" charset="0"/>
              </a:rPr>
              <a:t>INFORMATION STRUCTURE OF PASSIVES</a:t>
            </a:r>
            <a:endParaRPr lang="es-AR" sz="4000" dirty="0">
              <a:latin typeface="Bodoni MT" panose="02070603080606020203" pitchFamily="18" charset="0"/>
            </a:endParaRPr>
          </a:p>
        </p:txBody>
      </p:sp>
      <p:sp>
        <p:nvSpPr>
          <p:cNvPr id="3" name="Marcador de contenido 2"/>
          <p:cNvSpPr>
            <a:spLocks noGrp="1"/>
          </p:cNvSpPr>
          <p:nvPr>
            <p:ph sz="quarter" idx="13"/>
          </p:nvPr>
        </p:nvSpPr>
        <p:spPr>
          <a:xfrm>
            <a:off x="685800" y="901338"/>
            <a:ext cx="10394707" cy="4473248"/>
          </a:xfrm>
        </p:spPr>
        <p:txBody>
          <a:bodyPr/>
          <a:lstStyle/>
          <a:p>
            <a:pPr algn="just">
              <a:buFont typeface="Wingdings" panose="05000000000000000000" pitchFamily="2" charset="2"/>
              <a:buChar char="Ø"/>
            </a:pPr>
            <a:r>
              <a:rPr lang="en-US" cap="none" dirty="0" smtClean="0">
                <a:latin typeface="Bodoni MT" panose="02070603080606020203" pitchFamily="18" charset="0"/>
              </a:rPr>
              <a:t>One important discourse function of passives is to accommodate information structure by presenting information from given to new. Most frequently, the subject contains given information while the agent (when explicit) presents new information, which means that the subject in passives has a higher level of </a:t>
            </a:r>
            <a:r>
              <a:rPr lang="en-US" cap="none" dirty="0" err="1" smtClean="0">
                <a:latin typeface="Bodoni MT" panose="02070603080606020203" pitchFamily="18" charset="0"/>
              </a:rPr>
              <a:t>givenness</a:t>
            </a:r>
            <a:r>
              <a:rPr lang="en-US" cap="none" dirty="0" smtClean="0">
                <a:latin typeface="Bodoni MT" panose="02070603080606020203" pitchFamily="18" charset="0"/>
              </a:rPr>
              <a:t> than the agentive phrase. </a:t>
            </a:r>
          </a:p>
          <a:p>
            <a:pPr marL="0" indent="0" algn="just">
              <a:buNone/>
            </a:pPr>
            <a:r>
              <a:rPr lang="en-US" cap="none" dirty="0" smtClean="0">
                <a:latin typeface="Bodoni MT" panose="02070603080606020203" pitchFamily="18" charset="0"/>
              </a:rPr>
              <a:t>3. What causes so many diseases in Brazil? </a:t>
            </a:r>
          </a:p>
          <a:p>
            <a:pPr marL="0" indent="0" algn="just">
              <a:buNone/>
            </a:pPr>
            <a:r>
              <a:rPr lang="en-US" cap="none" dirty="0" smtClean="0">
                <a:latin typeface="Bodoni MT" panose="02070603080606020203" pitchFamily="18" charset="0"/>
              </a:rPr>
              <a:t>a. Most diseases are caused by mosquitoes. </a:t>
            </a:r>
          </a:p>
          <a:p>
            <a:pPr marL="0" indent="0">
              <a:buNone/>
            </a:pPr>
            <a:r>
              <a:rPr lang="es-MX" cap="none" dirty="0">
                <a:latin typeface="Bodoni MT" panose="02070603080606020203" pitchFamily="18" charset="0"/>
              </a:rPr>
              <a:t>b. # </a:t>
            </a:r>
            <a:r>
              <a:rPr lang="es-MX" cap="none" dirty="0" err="1">
                <a:latin typeface="Bodoni MT" panose="02070603080606020203" pitchFamily="18" charset="0"/>
              </a:rPr>
              <a:t>Mosquitoes</a:t>
            </a:r>
            <a:r>
              <a:rPr lang="es-MX" cap="none" dirty="0">
                <a:latin typeface="Bodoni MT" panose="02070603080606020203" pitchFamily="18" charset="0"/>
              </a:rPr>
              <a:t> cause </a:t>
            </a:r>
            <a:r>
              <a:rPr lang="es-MX" cap="none" dirty="0" err="1">
                <a:latin typeface="Bodoni MT" panose="02070603080606020203" pitchFamily="18" charset="0"/>
              </a:rPr>
              <a:t>most</a:t>
            </a:r>
            <a:r>
              <a:rPr lang="es-MX" cap="none" dirty="0">
                <a:latin typeface="Bodoni MT" panose="02070603080606020203" pitchFamily="18" charset="0"/>
              </a:rPr>
              <a:t> </a:t>
            </a:r>
            <a:r>
              <a:rPr lang="es-MX" cap="none" dirty="0" err="1">
                <a:latin typeface="Bodoni MT" panose="02070603080606020203" pitchFamily="18" charset="0"/>
              </a:rPr>
              <a:t>diseases</a:t>
            </a:r>
            <a:r>
              <a:rPr lang="es-MX" cap="none" dirty="0">
                <a:latin typeface="Bodoni MT" panose="02070603080606020203" pitchFamily="18" charset="0"/>
              </a:rPr>
              <a:t>. </a:t>
            </a:r>
            <a:endParaRPr lang="es-MX" cap="none" dirty="0" smtClean="0">
              <a:latin typeface="Bodoni MT" panose="02070603080606020203" pitchFamily="18" charset="0"/>
            </a:endParaRPr>
          </a:p>
          <a:p>
            <a:pPr marL="0" indent="0">
              <a:buNone/>
            </a:pPr>
            <a:endParaRPr lang="es-AR" cap="none" dirty="0">
              <a:latin typeface="Bodoni MT" panose="02070603080606020203" pitchFamily="18" charset="0"/>
            </a:endParaRPr>
          </a:p>
        </p:txBody>
      </p:sp>
    </p:spTree>
    <p:extLst>
      <p:ext uri="{BB962C8B-B14F-4D97-AF65-F5344CB8AC3E}">
        <p14:creationId xmlns:p14="http://schemas.microsoft.com/office/powerpoint/2010/main" val="15579443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685800" y="431074"/>
            <a:ext cx="10394707" cy="5212080"/>
          </a:xfrm>
        </p:spPr>
        <p:txBody>
          <a:bodyPr>
            <a:normAutofit lnSpcReduction="10000"/>
          </a:bodyPr>
          <a:lstStyle/>
          <a:p>
            <a:pPr>
              <a:buFont typeface="Wingdings" panose="05000000000000000000" pitchFamily="2" charset="2"/>
              <a:buChar char="Ø"/>
            </a:pPr>
            <a:r>
              <a:rPr lang="en-US" cap="none" dirty="0" smtClean="0">
                <a:latin typeface="Bodoni MT" panose="02070603080606020203" pitchFamily="18" charset="0"/>
              </a:rPr>
              <a:t> Passives </a:t>
            </a:r>
            <a:r>
              <a:rPr lang="en-US" cap="none" dirty="0">
                <a:latin typeface="Bodoni MT" panose="02070603080606020203" pitchFamily="18" charset="0"/>
              </a:rPr>
              <a:t>can also help to keep the topic continuous so that the discourse is coherent. For example:</a:t>
            </a:r>
          </a:p>
          <a:p>
            <a:pPr marL="0" indent="0">
              <a:buNone/>
            </a:pPr>
            <a:r>
              <a:rPr lang="en-US" cap="none" dirty="0">
                <a:latin typeface="Bodoni MT" panose="02070603080606020203" pitchFamily="18" charset="0"/>
              </a:rPr>
              <a:t>4</a:t>
            </a:r>
            <a:r>
              <a:rPr lang="en-US" cap="none" dirty="0" smtClean="0">
                <a:latin typeface="Bodoni MT" panose="02070603080606020203" pitchFamily="18" charset="0"/>
              </a:rPr>
              <a:t>. </a:t>
            </a:r>
            <a:r>
              <a:rPr lang="en-US" cap="none" dirty="0">
                <a:latin typeface="Bodoni MT" panose="02070603080606020203" pitchFamily="18" charset="0"/>
              </a:rPr>
              <a:t>The town is a major attraction for tourists and (the town) is surrounded by natural countryside housing a lot of wildlife. </a:t>
            </a:r>
          </a:p>
          <a:p>
            <a:pPr marL="0" indent="0">
              <a:buNone/>
            </a:pPr>
            <a:r>
              <a:rPr lang="en-US" cap="none" dirty="0">
                <a:latin typeface="Bodoni MT" panose="02070603080606020203" pitchFamily="18" charset="0"/>
              </a:rPr>
              <a:t>5</a:t>
            </a:r>
            <a:r>
              <a:rPr lang="en-US" cap="none" dirty="0" smtClean="0">
                <a:latin typeface="Bodoni MT" panose="02070603080606020203" pitchFamily="18" charset="0"/>
              </a:rPr>
              <a:t>. </a:t>
            </a:r>
            <a:r>
              <a:rPr lang="en-US" cap="none" dirty="0">
                <a:latin typeface="Bodoni MT" panose="02070603080606020203" pitchFamily="18" charset="0"/>
              </a:rPr>
              <a:t>The town is a major attraction for tourists and natural countryside housing a lot of wildlife surrounds it. </a:t>
            </a:r>
            <a:endParaRPr lang="en-US" cap="none" dirty="0" smtClean="0">
              <a:latin typeface="Bodoni MT" panose="02070603080606020203" pitchFamily="18" charset="0"/>
            </a:endParaRPr>
          </a:p>
          <a:p>
            <a:pPr>
              <a:buFont typeface="Wingdings" panose="05000000000000000000" pitchFamily="2" charset="2"/>
              <a:buChar char="Ø"/>
            </a:pPr>
            <a:r>
              <a:rPr lang="en-US" cap="none" dirty="0">
                <a:latin typeface="Bodoni MT" panose="02070603080606020203" pitchFamily="18" charset="0"/>
              </a:rPr>
              <a:t>A different discourse function can also be developed by passives, namely broad focus. This means that the sentence is new information. The passive can fulfil this function in both languages. For example, in an out-of-the blue context:</a:t>
            </a:r>
          </a:p>
          <a:p>
            <a:pPr marL="0" indent="0">
              <a:buNone/>
            </a:pPr>
            <a:r>
              <a:rPr lang="en-US" cap="none" dirty="0">
                <a:latin typeface="Bodoni MT" panose="02070603080606020203" pitchFamily="18" charset="0"/>
              </a:rPr>
              <a:t>6</a:t>
            </a:r>
            <a:r>
              <a:rPr lang="en-US" cap="none" dirty="0" smtClean="0">
                <a:latin typeface="Bodoni MT" panose="02070603080606020203" pitchFamily="18" charset="0"/>
              </a:rPr>
              <a:t>. </a:t>
            </a:r>
            <a:r>
              <a:rPr lang="en-US" cap="none" dirty="0">
                <a:latin typeface="Bodoni MT" panose="02070603080606020203" pitchFamily="18" charset="0"/>
              </a:rPr>
              <a:t>Full payment will be required upon reservation. </a:t>
            </a:r>
          </a:p>
          <a:p>
            <a:pPr marL="0" indent="0">
              <a:buNone/>
            </a:pPr>
            <a:r>
              <a:rPr lang="en-US" cap="none" dirty="0">
                <a:latin typeface="Bodoni MT" panose="02070603080606020203" pitchFamily="18" charset="0"/>
              </a:rPr>
              <a:t>In this case there is no partition of information in this sentence since it is </a:t>
            </a:r>
            <a:r>
              <a:rPr lang="en-US" cap="none" dirty="0" err="1">
                <a:latin typeface="Bodoni MT" panose="02070603080606020203" pitchFamily="18" charset="0"/>
              </a:rPr>
              <a:t>topicless</a:t>
            </a:r>
            <a:r>
              <a:rPr lang="en-US" cap="none" dirty="0">
                <a:latin typeface="Bodoni MT" panose="02070603080606020203" pitchFamily="18" charset="0"/>
              </a:rPr>
              <a:t>. The most natural equivalent in Spanish would be a passive se construction which follows VS word order. </a:t>
            </a:r>
          </a:p>
          <a:p>
            <a:pPr marL="0" indent="0">
              <a:buNone/>
            </a:pPr>
            <a:r>
              <a:rPr lang="en-US" cap="none" dirty="0">
                <a:latin typeface="Bodoni MT" panose="02070603080606020203" pitchFamily="18" charset="0"/>
              </a:rPr>
              <a:t>7</a:t>
            </a:r>
            <a:r>
              <a:rPr lang="en-US" cap="none" dirty="0" smtClean="0">
                <a:latin typeface="Bodoni MT" panose="02070603080606020203" pitchFamily="18" charset="0"/>
              </a:rPr>
              <a:t>. </a:t>
            </a:r>
            <a:r>
              <a:rPr lang="en-US" cap="none" dirty="0">
                <a:latin typeface="Bodoni MT" panose="02070603080606020203" pitchFamily="18" charset="0"/>
              </a:rPr>
              <a:t>Se </a:t>
            </a:r>
            <a:r>
              <a:rPr lang="en-US" cap="none" dirty="0" err="1">
                <a:latin typeface="Bodoni MT" panose="02070603080606020203" pitchFamily="18" charset="0"/>
              </a:rPr>
              <a:t>requerirá</a:t>
            </a:r>
            <a:r>
              <a:rPr lang="en-US" cap="none" dirty="0">
                <a:latin typeface="Bodoni MT" panose="02070603080606020203" pitchFamily="18" charset="0"/>
              </a:rPr>
              <a:t> el </a:t>
            </a:r>
            <a:r>
              <a:rPr lang="en-US" cap="none" dirty="0" err="1">
                <a:latin typeface="Bodoni MT" panose="02070603080606020203" pitchFamily="18" charset="0"/>
              </a:rPr>
              <a:t>pago</a:t>
            </a:r>
            <a:r>
              <a:rPr lang="en-US" cap="none" dirty="0">
                <a:latin typeface="Bodoni MT" panose="02070603080606020203" pitchFamily="18" charset="0"/>
              </a:rPr>
              <a:t> total a la hora de </a:t>
            </a:r>
            <a:r>
              <a:rPr lang="en-US" cap="none" dirty="0" err="1">
                <a:latin typeface="Bodoni MT" panose="02070603080606020203" pitchFamily="18" charset="0"/>
              </a:rPr>
              <a:t>reservar</a:t>
            </a:r>
            <a:r>
              <a:rPr lang="en-US" cap="none" dirty="0">
                <a:latin typeface="Bodoni MT" panose="02070603080606020203" pitchFamily="18" charset="0"/>
              </a:rPr>
              <a:t>. </a:t>
            </a:r>
          </a:p>
          <a:p>
            <a:pPr marL="0" indent="0">
              <a:buNone/>
            </a:pPr>
            <a:endParaRPr lang="en-US" cap="none" dirty="0">
              <a:latin typeface="Bodoni MT" panose="02070603080606020203" pitchFamily="18" charset="0"/>
            </a:endParaRPr>
          </a:p>
        </p:txBody>
      </p:sp>
    </p:spTree>
    <p:extLst>
      <p:ext uri="{BB962C8B-B14F-4D97-AF65-F5344CB8AC3E}">
        <p14:creationId xmlns:p14="http://schemas.microsoft.com/office/powerpoint/2010/main" val="28045373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1" y="685801"/>
            <a:ext cx="10396882" cy="685800"/>
          </a:xfrm>
        </p:spPr>
        <p:txBody>
          <a:bodyPr>
            <a:normAutofit/>
          </a:bodyPr>
          <a:lstStyle/>
          <a:p>
            <a:r>
              <a:rPr lang="es-MX" sz="3200" dirty="0" smtClean="0">
                <a:latin typeface="Bodoni MT" panose="02070603080606020203" pitchFamily="18" charset="0"/>
              </a:rPr>
              <a:t>PROBLEMS FOR THE FIELD OF TRANSLATION</a:t>
            </a:r>
            <a:endParaRPr lang="es-AR" sz="3200" dirty="0">
              <a:latin typeface="Bodoni MT" panose="02070603080606020203" pitchFamily="18" charset="0"/>
            </a:endParaRPr>
          </a:p>
        </p:txBody>
      </p:sp>
      <p:sp>
        <p:nvSpPr>
          <p:cNvPr id="3" name="Marcador de contenido 2"/>
          <p:cNvSpPr>
            <a:spLocks noGrp="1"/>
          </p:cNvSpPr>
          <p:nvPr>
            <p:ph sz="quarter" idx="13"/>
          </p:nvPr>
        </p:nvSpPr>
        <p:spPr>
          <a:xfrm>
            <a:off x="685800" y="1371601"/>
            <a:ext cx="10394707" cy="4336867"/>
          </a:xfrm>
        </p:spPr>
        <p:txBody>
          <a:bodyPr>
            <a:normAutofit fontScale="70000" lnSpcReduction="20000"/>
          </a:bodyPr>
          <a:lstStyle/>
          <a:p>
            <a:pPr marL="0" indent="0" algn="just">
              <a:buNone/>
            </a:pPr>
            <a:r>
              <a:rPr lang="en-US" cap="none" dirty="0">
                <a:latin typeface="Bodoni MT" panose="02070603080606020203" pitchFamily="18" charset="0"/>
              </a:rPr>
              <a:t>T</a:t>
            </a:r>
            <a:r>
              <a:rPr lang="en-US" cap="none" dirty="0" smtClean="0">
                <a:latin typeface="Bodoni MT" panose="02070603080606020203" pitchFamily="18" charset="0"/>
              </a:rPr>
              <a:t>he problem for the field of translation lies in that sometimes the IS of the original text is not preserved leading to an informative mismatch between the original and the target message. </a:t>
            </a:r>
            <a:r>
              <a:rPr lang="en-US" cap="none" dirty="0">
                <a:latin typeface="Bodoni MT" panose="02070603080606020203" pitchFamily="18" charset="0"/>
              </a:rPr>
              <a:t>I</a:t>
            </a:r>
            <a:r>
              <a:rPr lang="en-US" cap="none" dirty="0" smtClean="0">
                <a:latin typeface="Bodoni MT" panose="02070603080606020203" pitchFamily="18" charset="0"/>
              </a:rPr>
              <a:t>t is extremely important to use similar discourse strategies to present the same message in exactly the same terms from an information-structure point of view. This may mean that the syntactic configuration will be different in the source and target texts. In English the passive structure is more productive and in </a:t>
            </a:r>
            <a:r>
              <a:rPr lang="en-US" cap="none" dirty="0">
                <a:latin typeface="Bodoni MT" panose="02070603080606020203" pitchFamily="18" charset="0"/>
              </a:rPr>
              <a:t>S</a:t>
            </a:r>
            <a:r>
              <a:rPr lang="en-US" cap="none" dirty="0" smtClean="0">
                <a:latin typeface="Bodoni MT" panose="02070603080606020203" pitchFamily="18" charset="0"/>
              </a:rPr>
              <a:t>panish the passive</a:t>
            </a:r>
            <a:r>
              <a:rPr lang="en-US" i="1" cap="none" dirty="0" smtClean="0">
                <a:latin typeface="Bodoni MT" panose="02070603080606020203" pitchFamily="18" charset="0"/>
              </a:rPr>
              <a:t> se </a:t>
            </a:r>
            <a:r>
              <a:rPr lang="en-US" cap="none" dirty="0" smtClean="0">
                <a:latin typeface="Bodoni MT" panose="02070603080606020203" pitchFamily="18" charset="0"/>
              </a:rPr>
              <a:t>or CLLD constructions are used instead. </a:t>
            </a:r>
          </a:p>
          <a:p>
            <a:pPr marL="0" indent="0" algn="just">
              <a:buNone/>
            </a:pPr>
            <a:r>
              <a:rPr lang="en-US" cap="none" dirty="0">
                <a:latin typeface="Bodoni MT" panose="02070603080606020203" pitchFamily="18" charset="0"/>
              </a:rPr>
              <a:t>I</a:t>
            </a:r>
            <a:r>
              <a:rPr lang="en-US" cap="none" dirty="0" smtClean="0">
                <a:latin typeface="Bodoni MT" panose="02070603080606020203" pitchFamily="18" charset="0"/>
              </a:rPr>
              <a:t>n a context where we already have information about bread, this is eligible as a topic in a passive sentence: </a:t>
            </a:r>
          </a:p>
          <a:p>
            <a:pPr marL="0" indent="0" algn="just">
              <a:buNone/>
            </a:pPr>
            <a:r>
              <a:rPr lang="en-US" cap="none" dirty="0">
                <a:latin typeface="Bodoni MT" panose="02070603080606020203" pitchFamily="18" charset="0"/>
              </a:rPr>
              <a:t>8</a:t>
            </a:r>
            <a:r>
              <a:rPr lang="en-US" cap="none" dirty="0" smtClean="0">
                <a:latin typeface="Bodoni MT" panose="02070603080606020203" pitchFamily="18" charset="0"/>
              </a:rPr>
              <a:t>. From my barrack-room alone, a basketful of bread was thrown away at every meal. (from </a:t>
            </a:r>
            <a:r>
              <a:rPr lang="en-US" cap="none" dirty="0">
                <a:latin typeface="Bodoni MT" panose="02070603080606020203" pitchFamily="18" charset="0"/>
              </a:rPr>
              <a:t>O</a:t>
            </a:r>
            <a:r>
              <a:rPr lang="en-US" cap="none" dirty="0" smtClean="0">
                <a:latin typeface="Bodoni MT" panose="02070603080606020203" pitchFamily="18" charset="0"/>
              </a:rPr>
              <a:t>rwell’s </a:t>
            </a:r>
            <a:r>
              <a:rPr lang="en-US" i="1" cap="none" dirty="0">
                <a:latin typeface="Bodoni MT" panose="02070603080606020203" pitchFamily="18" charset="0"/>
              </a:rPr>
              <a:t>H</a:t>
            </a:r>
            <a:r>
              <a:rPr lang="en-US" i="1" cap="none" dirty="0" smtClean="0">
                <a:latin typeface="Bodoni MT" panose="02070603080606020203" pitchFamily="18" charset="0"/>
              </a:rPr>
              <a:t>omage to </a:t>
            </a:r>
            <a:r>
              <a:rPr lang="en-US" i="1" cap="none" dirty="0">
                <a:latin typeface="Bodoni MT" panose="02070603080606020203" pitchFamily="18" charset="0"/>
              </a:rPr>
              <a:t>C</a:t>
            </a:r>
            <a:r>
              <a:rPr lang="en-US" i="1" cap="none" dirty="0" smtClean="0">
                <a:latin typeface="Bodoni MT" panose="02070603080606020203" pitchFamily="18" charset="0"/>
              </a:rPr>
              <a:t>atalonia</a:t>
            </a:r>
            <a:r>
              <a:rPr lang="en-US" cap="none" dirty="0" smtClean="0">
                <a:latin typeface="Bodoni MT" panose="02070603080606020203" pitchFamily="18" charset="0"/>
              </a:rPr>
              <a:t>, p.10)</a:t>
            </a:r>
          </a:p>
          <a:p>
            <a:pPr marL="0" indent="0" algn="just">
              <a:buNone/>
            </a:pPr>
            <a:r>
              <a:rPr lang="en-US" cap="none" dirty="0">
                <a:latin typeface="Bodoni MT" panose="02070603080606020203" pitchFamily="18" charset="0"/>
              </a:rPr>
              <a:t>H</a:t>
            </a:r>
            <a:r>
              <a:rPr lang="en-US" cap="none" dirty="0" smtClean="0">
                <a:latin typeface="Bodoni MT" panose="02070603080606020203" pitchFamily="18" charset="0"/>
              </a:rPr>
              <a:t>owever, the Spanish passive is hardly natural in the same context, and we usually find the use of the active counterpart. </a:t>
            </a:r>
          </a:p>
          <a:p>
            <a:pPr marL="0" indent="0" algn="just">
              <a:buNone/>
            </a:pPr>
            <a:r>
              <a:rPr lang="en-US" cap="none" dirty="0" smtClean="0">
                <a:latin typeface="Bodoni MT" panose="02070603080606020203" pitchFamily="18" charset="0"/>
              </a:rPr>
              <a:t>9. </a:t>
            </a:r>
            <a:r>
              <a:rPr lang="en-US" cap="none" dirty="0" err="1">
                <a:latin typeface="Bodoni MT" panose="02070603080606020203" pitchFamily="18" charset="0"/>
              </a:rPr>
              <a:t>E</a:t>
            </a:r>
            <a:r>
              <a:rPr lang="en-US" cap="none" dirty="0" err="1" smtClean="0">
                <a:latin typeface="Bodoni MT" panose="02070603080606020203" pitchFamily="18" charset="0"/>
              </a:rPr>
              <a:t>n</a:t>
            </a:r>
            <a:r>
              <a:rPr lang="en-US" cap="none" dirty="0" smtClean="0">
                <a:latin typeface="Bodoni MT" panose="02070603080606020203" pitchFamily="18" charset="0"/>
              </a:rPr>
              <a:t> </a:t>
            </a:r>
            <a:r>
              <a:rPr lang="en-US" cap="none" dirty="0" err="1" smtClean="0">
                <a:latin typeface="Bodoni MT" panose="02070603080606020203" pitchFamily="18" charset="0"/>
              </a:rPr>
              <a:t>nuestro</a:t>
            </a:r>
            <a:r>
              <a:rPr lang="en-US" cap="none" dirty="0" smtClean="0">
                <a:latin typeface="Bodoni MT" panose="02070603080606020203" pitchFamily="18" charset="0"/>
              </a:rPr>
              <a:t> </a:t>
            </a:r>
            <a:r>
              <a:rPr lang="en-US" cap="none" dirty="0" err="1" smtClean="0">
                <a:latin typeface="Bodoni MT" panose="02070603080606020203" pitchFamily="18" charset="0"/>
              </a:rPr>
              <a:t>barracón</a:t>
            </a:r>
            <a:r>
              <a:rPr lang="en-US" cap="none" dirty="0" smtClean="0">
                <a:latin typeface="Bodoni MT" panose="02070603080606020203" pitchFamily="18" charset="0"/>
              </a:rPr>
              <a:t> solo, </a:t>
            </a:r>
            <a:r>
              <a:rPr lang="en-US" cap="none" dirty="0" err="1" smtClean="0">
                <a:latin typeface="Bodoni MT" panose="02070603080606020203" pitchFamily="18" charset="0"/>
              </a:rPr>
              <a:t>una</a:t>
            </a:r>
            <a:r>
              <a:rPr lang="en-US" cap="none" dirty="0" smtClean="0">
                <a:latin typeface="Bodoni MT" panose="02070603080606020203" pitchFamily="18" charset="0"/>
              </a:rPr>
              <a:t> canasta de pan era </a:t>
            </a:r>
            <a:r>
              <a:rPr lang="en-US" cap="none" dirty="0" err="1" smtClean="0">
                <a:latin typeface="Bodoni MT" panose="02070603080606020203" pitchFamily="18" charset="0"/>
              </a:rPr>
              <a:t>tirada</a:t>
            </a:r>
            <a:r>
              <a:rPr lang="en-US" cap="none" dirty="0" smtClean="0">
                <a:latin typeface="Bodoni MT" panose="02070603080606020203" pitchFamily="18" charset="0"/>
              </a:rPr>
              <a:t> </a:t>
            </a:r>
            <a:r>
              <a:rPr lang="en-US" cap="none" dirty="0" err="1" smtClean="0">
                <a:latin typeface="Bodoni MT" panose="02070603080606020203" pitchFamily="18" charset="0"/>
              </a:rPr>
              <a:t>en</a:t>
            </a:r>
            <a:r>
              <a:rPr lang="en-US" cap="none" dirty="0" smtClean="0">
                <a:latin typeface="Bodoni MT" panose="02070603080606020203" pitchFamily="18" charset="0"/>
              </a:rPr>
              <a:t> </a:t>
            </a:r>
            <a:r>
              <a:rPr lang="en-US" cap="none" dirty="0" err="1" smtClean="0">
                <a:latin typeface="Bodoni MT" panose="02070603080606020203" pitchFamily="18" charset="0"/>
              </a:rPr>
              <a:t>cada</a:t>
            </a:r>
            <a:r>
              <a:rPr lang="en-US" cap="none" dirty="0" smtClean="0">
                <a:latin typeface="Bodoni MT" panose="02070603080606020203" pitchFamily="18" charset="0"/>
              </a:rPr>
              <a:t> comida. </a:t>
            </a:r>
          </a:p>
          <a:p>
            <a:pPr marL="0" indent="0" algn="just">
              <a:buNone/>
            </a:pPr>
            <a:r>
              <a:rPr lang="en-US" cap="none" dirty="0" smtClean="0">
                <a:latin typeface="Bodoni MT" panose="02070603080606020203" pitchFamily="18" charset="0"/>
              </a:rPr>
              <a:t>10. </a:t>
            </a:r>
            <a:r>
              <a:rPr lang="en-US" cap="none" dirty="0" err="1">
                <a:latin typeface="Bodoni MT" panose="02070603080606020203" pitchFamily="18" charset="0"/>
              </a:rPr>
              <a:t>En</a:t>
            </a:r>
            <a:r>
              <a:rPr lang="en-US" cap="none" dirty="0">
                <a:latin typeface="Bodoni MT" panose="02070603080606020203" pitchFamily="18" charset="0"/>
              </a:rPr>
              <a:t> </a:t>
            </a:r>
            <a:r>
              <a:rPr lang="en-US" cap="none" dirty="0" err="1">
                <a:latin typeface="Bodoni MT" panose="02070603080606020203" pitchFamily="18" charset="0"/>
              </a:rPr>
              <a:t>nuestro</a:t>
            </a:r>
            <a:r>
              <a:rPr lang="en-US" cap="none" dirty="0">
                <a:latin typeface="Bodoni MT" panose="02070603080606020203" pitchFamily="18" charset="0"/>
              </a:rPr>
              <a:t> </a:t>
            </a:r>
            <a:r>
              <a:rPr lang="en-US" cap="none" dirty="0" err="1">
                <a:latin typeface="Bodoni MT" panose="02070603080606020203" pitchFamily="18" charset="0"/>
              </a:rPr>
              <a:t>barracón</a:t>
            </a:r>
            <a:r>
              <a:rPr lang="en-US" cap="none" dirty="0">
                <a:latin typeface="Bodoni MT" panose="02070603080606020203" pitchFamily="18" charset="0"/>
              </a:rPr>
              <a:t> solo, </a:t>
            </a:r>
            <a:r>
              <a:rPr lang="en-US" cap="none" dirty="0" err="1">
                <a:latin typeface="Bodoni MT" panose="02070603080606020203" pitchFamily="18" charset="0"/>
              </a:rPr>
              <a:t>tiraban</a:t>
            </a:r>
            <a:r>
              <a:rPr lang="en-US" cap="none" dirty="0">
                <a:latin typeface="Bodoni MT" panose="02070603080606020203" pitchFamily="18" charset="0"/>
              </a:rPr>
              <a:t> </a:t>
            </a:r>
            <a:r>
              <a:rPr lang="en-US" cap="none" dirty="0" err="1">
                <a:latin typeface="Bodoni MT" panose="02070603080606020203" pitchFamily="18" charset="0"/>
              </a:rPr>
              <a:t>una</a:t>
            </a:r>
            <a:r>
              <a:rPr lang="en-US" cap="none" dirty="0">
                <a:latin typeface="Bodoni MT" panose="02070603080606020203" pitchFamily="18" charset="0"/>
              </a:rPr>
              <a:t> canasta de pan </a:t>
            </a:r>
            <a:r>
              <a:rPr lang="en-US" cap="none" dirty="0" err="1">
                <a:latin typeface="Bodoni MT" panose="02070603080606020203" pitchFamily="18" charset="0"/>
              </a:rPr>
              <a:t>en</a:t>
            </a:r>
            <a:r>
              <a:rPr lang="en-US" cap="none" dirty="0">
                <a:latin typeface="Bodoni MT" panose="02070603080606020203" pitchFamily="18" charset="0"/>
              </a:rPr>
              <a:t> </a:t>
            </a:r>
            <a:r>
              <a:rPr lang="en-US" cap="none" dirty="0" err="1">
                <a:latin typeface="Bodoni MT" panose="02070603080606020203" pitchFamily="18" charset="0"/>
              </a:rPr>
              <a:t>cada</a:t>
            </a:r>
            <a:r>
              <a:rPr lang="en-US" cap="none" dirty="0">
                <a:latin typeface="Bodoni MT" panose="02070603080606020203" pitchFamily="18" charset="0"/>
              </a:rPr>
              <a:t> comida. </a:t>
            </a:r>
          </a:p>
          <a:p>
            <a:pPr marL="0" indent="0" algn="just">
              <a:buNone/>
            </a:pPr>
            <a:r>
              <a:rPr lang="en-US" cap="none" dirty="0">
                <a:latin typeface="Bodoni MT" panose="02070603080606020203" pitchFamily="18" charset="0"/>
              </a:rPr>
              <a:t>Ideally, the translation should preserve the </a:t>
            </a:r>
            <a:r>
              <a:rPr lang="en-US" cap="none" dirty="0" smtClean="0">
                <a:latin typeface="Bodoni MT" panose="02070603080606020203" pitchFamily="18" charset="0"/>
              </a:rPr>
              <a:t>IS </a:t>
            </a:r>
            <a:r>
              <a:rPr lang="en-US" cap="none" dirty="0">
                <a:latin typeface="Bodoni MT" panose="02070603080606020203" pitchFamily="18" charset="0"/>
              </a:rPr>
              <a:t>of the original text selecting </a:t>
            </a:r>
            <a:r>
              <a:rPr lang="en-US" i="1" cap="none" dirty="0">
                <a:latin typeface="Bodoni MT" panose="02070603080606020203" pitchFamily="18" charset="0"/>
              </a:rPr>
              <a:t>a basketful of bread </a:t>
            </a:r>
            <a:r>
              <a:rPr lang="en-US" cap="none" dirty="0">
                <a:latin typeface="Bodoni MT" panose="02070603080606020203" pitchFamily="18" charset="0"/>
              </a:rPr>
              <a:t>as the topic and highlighting </a:t>
            </a:r>
            <a:r>
              <a:rPr lang="en-US" i="1" cap="none" dirty="0">
                <a:latin typeface="Bodoni MT" panose="02070603080606020203" pitchFamily="18" charset="0"/>
              </a:rPr>
              <a:t>at every meal </a:t>
            </a:r>
            <a:r>
              <a:rPr lang="en-US" cap="none" dirty="0">
                <a:latin typeface="Bodoni MT" panose="02070603080606020203" pitchFamily="18" charset="0"/>
              </a:rPr>
              <a:t>as the focus. In order to achieve that discourse effect, the following translation is suggested: </a:t>
            </a:r>
          </a:p>
          <a:p>
            <a:pPr marL="0" indent="0" algn="just">
              <a:buNone/>
            </a:pPr>
            <a:r>
              <a:rPr lang="en-US" cap="none" dirty="0" smtClean="0">
                <a:latin typeface="Bodoni MT" panose="02070603080606020203" pitchFamily="18" charset="0"/>
              </a:rPr>
              <a:t>11. </a:t>
            </a:r>
            <a:r>
              <a:rPr lang="en-US" cap="none" dirty="0" err="1">
                <a:latin typeface="Bodoni MT" panose="02070603080606020203" pitchFamily="18" charset="0"/>
              </a:rPr>
              <a:t>En</a:t>
            </a:r>
            <a:r>
              <a:rPr lang="en-US" cap="none" dirty="0">
                <a:latin typeface="Bodoni MT" panose="02070603080606020203" pitchFamily="18" charset="0"/>
              </a:rPr>
              <a:t> </a:t>
            </a:r>
            <a:r>
              <a:rPr lang="en-US" cap="none" dirty="0" err="1">
                <a:latin typeface="Bodoni MT" panose="02070603080606020203" pitchFamily="18" charset="0"/>
              </a:rPr>
              <a:t>nuestro</a:t>
            </a:r>
            <a:r>
              <a:rPr lang="en-US" cap="none" dirty="0">
                <a:latin typeface="Bodoni MT" panose="02070603080606020203" pitchFamily="18" charset="0"/>
              </a:rPr>
              <a:t> </a:t>
            </a:r>
            <a:r>
              <a:rPr lang="en-US" cap="none" dirty="0" err="1">
                <a:latin typeface="Bodoni MT" panose="02070603080606020203" pitchFamily="18" charset="0"/>
              </a:rPr>
              <a:t>barracón</a:t>
            </a:r>
            <a:r>
              <a:rPr lang="en-US" cap="none" dirty="0">
                <a:latin typeface="Bodoni MT" panose="02070603080606020203" pitchFamily="18" charset="0"/>
              </a:rPr>
              <a:t> solo, </a:t>
            </a:r>
            <a:r>
              <a:rPr lang="en-US" cap="none" dirty="0" err="1">
                <a:latin typeface="Bodoni MT" panose="02070603080606020203" pitchFamily="18" charset="0"/>
              </a:rPr>
              <a:t>una</a:t>
            </a:r>
            <a:r>
              <a:rPr lang="en-US" cap="none" dirty="0">
                <a:latin typeface="Bodoni MT" panose="02070603080606020203" pitchFamily="18" charset="0"/>
              </a:rPr>
              <a:t> canasta de pan se </a:t>
            </a:r>
            <a:r>
              <a:rPr lang="en-US" cap="none" dirty="0" err="1">
                <a:latin typeface="Bodoni MT" panose="02070603080606020203" pitchFamily="18" charset="0"/>
              </a:rPr>
              <a:t>tiraba</a:t>
            </a:r>
            <a:r>
              <a:rPr lang="en-US" cap="none" dirty="0">
                <a:latin typeface="Bodoni MT" panose="02070603080606020203" pitchFamily="18" charset="0"/>
              </a:rPr>
              <a:t> </a:t>
            </a:r>
            <a:r>
              <a:rPr lang="en-US" cap="none" dirty="0" err="1">
                <a:latin typeface="Bodoni MT" panose="02070603080606020203" pitchFamily="18" charset="0"/>
              </a:rPr>
              <a:t>en</a:t>
            </a:r>
            <a:r>
              <a:rPr lang="en-US" cap="none" dirty="0">
                <a:latin typeface="Bodoni MT" panose="02070603080606020203" pitchFamily="18" charset="0"/>
              </a:rPr>
              <a:t> </a:t>
            </a:r>
            <a:r>
              <a:rPr lang="en-US" cap="none" dirty="0" err="1">
                <a:latin typeface="Bodoni MT" panose="02070603080606020203" pitchFamily="18" charset="0"/>
              </a:rPr>
              <a:t>cada</a:t>
            </a:r>
            <a:r>
              <a:rPr lang="en-US" cap="none" dirty="0">
                <a:latin typeface="Bodoni MT" panose="02070603080606020203" pitchFamily="18" charset="0"/>
              </a:rPr>
              <a:t> comida. </a:t>
            </a:r>
          </a:p>
          <a:p>
            <a:pPr marL="0" indent="0" algn="just">
              <a:buNone/>
            </a:pPr>
            <a:endParaRPr lang="en-US" cap="none" dirty="0" smtClean="0">
              <a:latin typeface="Bodoni MT" panose="02070603080606020203" pitchFamily="18" charset="0"/>
            </a:endParaRPr>
          </a:p>
          <a:p>
            <a:pPr marL="0" indent="0" algn="just">
              <a:buNone/>
            </a:pPr>
            <a:endParaRPr lang="es-AR" cap="none" dirty="0">
              <a:latin typeface="Bodoni MT" panose="02070603080606020203" pitchFamily="18" charset="0"/>
            </a:endParaRPr>
          </a:p>
        </p:txBody>
      </p:sp>
    </p:spTree>
    <p:extLst>
      <p:ext uri="{BB962C8B-B14F-4D97-AF65-F5344CB8AC3E}">
        <p14:creationId xmlns:p14="http://schemas.microsoft.com/office/powerpoint/2010/main" val="38297993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1" y="685801"/>
            <a:ext cx="10396882" cy="320040"/>
          </a:xfrm>
        </p:spPr>
        <p:txBody>
          <a:bodyPr>
            <a:normAutofit/>
          </a:bodyPr>
          <a:lstStyle/>
          <a:p>
            <a:pPr algn="ctr"/>
            <a:r>
              <a:rPr lang="es-MX" sz="1400" dirty="0" smtClean="0">
                <a:latin typeface="Bodoni MT" panose="02070603080606020203" pitchFamily="18" charset="0"/>
              </a:rPr>
              <a:t>POSSIBLE STRUCTURES IN SPANISH FOR THE PASSIVE IN ENGLISH</a:t>
            </a:r>
            <a:endParaRPr lang="es-AR" sz="1400" dirty="0">
              <a:latin typeface="Bodoni MT" panose="02070603080606020203" pitchFamily="18" charset="0"/>
            </a:endParaRPr>
          </a:p>
        </p:txBody>
      </p:sp>
      <p:sp>
        <p:nvSpPr>
          <p:cNvPr id="3" name="Marcador de contenido 2"/>
          <p:cNvSpPr>
            <a:spLocks noGrp="1"/>
          </p:cNvSpPr>
          <p:nvPr>
            <p:ph sz="quarter" idx="13"/>
          </p:nvPr>
        </p:nvSpPr>
        <p:spPr>
          <a:xfrm>
            <a:off x="326571" y="1005841"/>
            <a:ext cx="11220995" cy="4807130"/>
          </a:xfrm>
        </p:spPr>
        <p:txBody>
          <a:bodyPr>
            <a:normAutofit fontScale="25000" lnSpcReduction="20000"/>
          </a:bodyPr>
          <a:lstStyle/>
          <a:p>
            <a:pPr marL="0" indent="0">
              <a:buNone/>
            </a:pPr>
            <a:endParaRPr lang="es-MX" cap="none" dirty="0" smtClean="0">
              <a:latin typeface="Bodoni MT" panose="02070603080606020203" pitchFamily="18" charset="0"/>
            </a:endParaRPr>
          </a:p>
          <a:p>
            <a:pPr marL="0" indent="0">
              <a:buNone/>
            </a:pPr>
            <a:r>
              <a:rPr lang="es-MX" sz="4800" cap="none" dirty="0" err="1" smtClean="0">
                <a:latin typeface="Bodoni MT" panose="02070603080606020203" pitchFamily="18" charset="0"/>
              </a:rPr>
              <a:t>Syntactic</a:t>
            </a:r>
            <a:r>
              <a:rPr lang="es-MX" sz="4800" cap="none" dirty="0" smtClean="0">
                <a:latin typeface="Bodoni MT" panose="02070603080606020203" pitchFamily="18" charset="0"/>
              </a:rPr>
              <a:t> and </a:t>
            </a:r>
            <a:r>
              <a:rPr lang="es-MX" sz="4800" cap="none" dirty="0" err="1" smtClean="0">
                <a:latin typeface="Bodoni MT" panose="02070603080606020203" pitchFamily="18" charset="0"/>
              </a:rPr>
              <a:t>semantic</a:t>
            </a:r>
            <a:r>
              <a:rPr lang="es-MX" sz="4800" cap="none" dirty="0" smtClean="0">
                <a:latin typeface="Bodoni MT" panose="02070603080606020203" pitchFamily="18" charset="0"/>
              </a:rPr>
              <a:t> </a:t>
            </a:r>
            <a:r>
              <a:rPr lang="es-MX" sz="4800" cap="none" dirty="0" err="1" smtClean="0">
                <a:latin typeface="Bodoni MT" panose="02070603080606020203" pitchFamily="18" charset="0"/>
              </a:rPr>
              <a:t>properties</a:t>
            </a:r>
            <a:r>
              <a:rPr lang="es-MX" sz="4800" cap="none" dirty="0" smtClean="0">
                <a:latin typeface="Bodoni MT" panose="02070603080606020203" pitchFamily="18" charset="0"/>
              </a:rPr>
              <a:t>:</a:t>
            </a:r>
          </a:p>
          <a:p>
            <a:pPr marL="0" indent="0">
              <a:buNone/>
            </a:pPr>
            <a:r>
              <a:rPr lang="es-MX" sz="4800" cap="none" dirty="0" err="1" smtClean="0">
                <a:latin typeface="Bodoni MT" panose="02070603080606020203" pitchFamily="18" charset="0"/>
              </a:rPr>
              <a:t>Consider</a:t>
            </a:r>
            <a:r>
              <a:rPr lang="es-MX" sz="4800" cap="none" dirty="0" smtClean="0">
                <a:latin typeface="Bodoni MT" panose="02070603080606020203" pitchFamily="18" charset="0"/>
              </a:rPr>
              <a:t> </a:t>
            </a:r>
            <a:r>
              <a:rPr lang="es-MX" sz="4800" cap="none" dirty="0" err="1" smtClean="0">
                <a:latin typeface="Bodoni MT" panose="02070603080606020203" pitchFamily="18" charset="0"/>
              </a:rPr>
              <a:t>the</a:t>
            </a:r>
            <a:r>
              <a:rPr lang="es-MX" sz="4800" cap="none" dirty="0" smtClean="0">
                <a:latin typeface="Bodoni MT" panose="02070603080606020203" pitchFamily="18" charset="0"/>
              </a:rPr>
              <a:t> </a:t>
            </a:r>
            <a:r>
              <a:rPr lang="es-MX" sz="4800" cap="none" dirty="0" err="1" smtClean="0">
                <a:latin typeface="Bodoni MT" panose="02070603080606020203" pitchFamily="18" charset="0"/>
              </a:rPr>
              <a:t>following</a:t>
            </a:r>
            <a:r>
              <a:rPr lang="es-MX" sz="4800" cap="none" dirty="0" smtClean="0">
                <a:latin typeface="Bodoni MT" panose="02070603080606020203" pitchFamily="18" charset="0"/>
              </a:rPr>
              <a:t> </a:t>
            </a:r>
            <a:r>
              <a:rPr lang="es-MX" sz="4800" cap="none" dirty="0" err="1" smtClean="0">
                <a:latin typeface="Bodoni MT" panose="02070603080606020203" pitchFamily="18" charset="0"/>
              </a:rPr>
              <a:t>examples</a:t>
            </a:r>
            <a:r>
              <a:rPr lang="es-MX" sz="4800" cap="none" dirty="0" smtClean="0">
                <a:latin typeface="Bodoni MT" panose="02070603080606020203" pitchFamily="18" charset="0"/>
              </a:rPr>
              <a:t> of </a:t>
            </a:r>
            <a:r>
              <a:rPr lang="es-MX" sz="4800" cap="none" dirty="0" err="1" smtClean="0">
                <a:latin typeface="Bodoni MT" panose="02070603080606020203" pitchFamily="18" charset="0"/>
              </a:rPr>
              <a:t>Spanish</a:t>
            </a:r>
            <a:r>
              <a:rPr lang="es-MX" sz="4800" cap="none" dirty="0" smtClean="0">
                <a:latin typeface="Bodoni MT" panose="02070603080606020203" pitchFamily="18" charset="0"/>
              </a:rPr>
              <a:t> </a:t>
            </a:r>
            <a:r>
              <a:rPr lang="es-MX" sz="4800" cap="none" dirty="0" err="1" smtClean="0">
                <a:latin typeface="Bodoni MT" panose="02070603080606020203" pitchFamily="18" charset="0"/>
              </a:rPr>
              <a:t>structures</a:t>
            </a:r>
            <a:r>
              <a:rPr lang="es-MX" sz="4800" cap="none" dirty="0" smtClean="0">
                <a:latin typeface="Bodoni MT" panose="02070603080606020203" pitchFamily="18" charset="0"/>
              </a:rPr>
              <a:t> </a:t>
            </a:r>
            <a:r>
              <a:rPr lang="es-MX" sz="4800" cap="none" dirty="0" err="1" smtClean="0">
                <a:latin typeface="Bodoni MT" panose="02070603080606020203" pitchFamily="18" charset="0"/>
              </a:rPr>
              <a:t>equivalent</a:t>
            </a:r>
            <a:r>
              <a:rPr lang="es-MX" sz="4800" cap="none" dirty="0" smtClean="0">
                <a:latin typeface="Bodoni MT" panose="02070603080606020203" pitchFamily="18" charset="0"/>
              </a:rPr>
              <a:t> to </a:t>
            </a:r>
            <a:r>
              <a:rPr lang="es-MX" sz="4800" cap="none" dirty="0" err="1" smtClean="0">
                <a:latin typeface="Bodoni MT" panose="02070603080606020203" pitchFamily="18" charset="0"/>
              </a:rPr>
              <a:t>the</a:t>
            </a:r>
            <a:r>
              <a:rPr lang="es-MX" sz="4800" cap="none" dirty="0" smtClean="0">
                <a:latin typeface="Bodoni MT" panose="02070603080606020203" pitchFamily="18" charset="0"/>
              </a:rPr>
              <a:t> </a:t>
            </a:r>
            <a:r>
              <a:rPr lang="es-MX" sz="4800" cap="none" dirty="0" err="1" smtClean="0">
                <a:latin typeface="Bodoni MT" panose="02070603080606020203" pitchFamily="18" charset="0"/>
              </a:rPr>
              <a:t>passive</a:t>
            </a:r>
            <a:r>
              <a:rPr lang="es-MX" sz="4800" cap="none" dirty="0" smtClean="0">
                <a:latin typeface="Bodoni MT" panose="02070603080606020203" pitchFamily="18" charset="0"/>
              </a:rPr>
              <a:t> </a:t>
            </a:r>
            <a:r>
              <a:rPr lang="es-MX" sz="4800" cap="none" dirty="0" err="1" smtClean="0">
                <a:latin typeface="Bodoni MT" panose="02070603080606020203" pitchFamily="18" charset="0"/>
              </a:rPr>
              <a:t>construction</a:t>
            </a:r>
            <a:r>
              <a:rPr lang="es-MX" sz="4800" cap="none" dirty="0" smtClean="0">
                <a:latin typeface="Bodoni MT" panose="02070603080606020203" pitchFamily="18" charset="0"/>
              </a:rPr>
              <a:t> in English and match </a:t>
            </a:r>
            <a:r>
              <a:rPr lang="es-MX" sz="4800" cap="none" dirty="0" err="1" smtClean="0">
                <a:latin typeface="Bodoni MT" panose="02070603080606020203" pitchFamily="18" charset="0"/>
              </a:rPr>
              <a:t>the</a:t>
            </a:r>
            <a:r>
              <a:rPr lang="es-MX" sz="4800" cap="none" dirty="0" smtClean="0">
                <a:latin typeface="Bodoni MT" panose="02070603080606020203" pitchFamily="18" charset="0"/>
              </a:rPr>
              <a:t> </a:t>
            </a:r>
            <a:r>
              <a:rPr lang="es-MX" sz="4800" cap="none" dirty="0" err="1" smtClean="0">
                <a:latin typeface="Bodoni MT" panose="02070603080606020203" pitchFamily="18" charset="0"/>
              </a:rPr>
              <a:t>structures</a:t>
            </a:r>
            <a:r>
              <a:rPr lang="es-MX" sz="4800" cap="none" dirty="0" smtClean="0">
                <a:latin typeface="Bodoni MT" panose="02070603080606020203" pitchFamily="18" charset="0"/>
              </a:rPr>
              <a:t> </a:t>
            </a:r>
            <a:r>
              <a:rPr lang="es-MX" sz="4800" cap="none" dirty="0" err="1" smtClean="0">
                <a:latin typeface="Bodoni MT" panose="02070603080606020203" pitchFamily="18" charset="0"/>
              </a:rPr>
              <a:t>with</a:t>
            </a:r>
            <a:r>
              <a:rPr lang="es-MX" sz="4800" cap="none" dirty="0" smtClean="0">
                <a:latin typeface="Bodoni MT" panose="02070603080606020203" pitchFamily="18" charset="0"/>
              </a:rPr>
              <a:t> </a:t>
            </a:r>
            <a:r>
              <a:rPr lang="es-MX" sz="4800" cap="none" dirty="0" err="1" smtClean="0">
                <a:latin typeface="Bodoni MT" panose="02070603080606020203" pitchFamily="18" charset="0"/>
              </a:rPr>
              <a:t>the</a:t>
            </a:r>
            <a:r>
              <a:rPr lang="es-MX" sz="4800" cap="none" dirty="0" smtClean="0">
                <a:latin typeface="Bodoni MT" panose="02070603080606020203" pitchFamily="18" charset="0"/>
              </a:rPr>
              <a:t> </a:t>
            </a:r>
            <a:r>
              <a:rPr lang="es-MX" sz="4800" cap="none" dirty="0" err="1" smtClean="0">
                <a:latin typeface="Bodoni MT" panose="02070603080606020203" pitchFamily="18" charset="0"/>
              </a:rPr>
              <a:t>corresponding</a:t>
            </a:r>
            <a:r>
              <a:rPr lang="es-MX" sz="4800" cap="none" dirty="0" smtClean="0">
                <a:latin typeface="Bodoni MT" panose="02070603080606020203" pitchFamily="18" charset="0"/>
              </a:rPr>
              <a:t> </a:t>
            </a:r>
            <a:r>
              <a:rPr lang="es-MX" sz="4800" cap="none" dirty="0" err="1" smtClean="0">
                <a:latin typeface="Bodoni MT" panose="02070603080606020203" pitchFamily="18" charset="0"/>
              </a:rPr>
              <a:t>characteristics</a:t>
            </a:r>
            <a:r>
              <a:rPr lang="es-MX" sz="4800" cap="none" dirty="0" smtClean="0">
                <a:latin typeface="Bodoni MT" panose="02070603080606020203" pitchFamily="18" charset="0"/>
              </a:rPr>
              <a:t> </a:t>
            </a:r>
            <a:r>
              <a:rPr lang="es-MX" sz="4800" cap="none" dirty="0" err="1" smtClean="0">
                <a:latin typeface="Bodoni MT" panose="02070603080606020203" pitchFamily="18" charset="0"/>
              </a:rPr>
              <a:t>presented</a:t>
            </a:r>
            <a:r>
              <a:rPr lang="es-MX" sz="4800" cap="none" dirty="0" smtClean="0">
                <a:latin typeface="Bodoni MT" panose="02070603080606020203" pitchFamily="18" charset="0"/>
              </a:rPr>
              <a:t> in </a:t>
            </a:r>
            <a:r>
              <a:rPr lang="es-MX" sz="4800" cap="none" dirty="0" err="1" smtClean="0">
                <a:latin typeface="Bodoni MT" panose="02070603080606020203" pitchFamily="18" charset="0"/>
              </a:rPr>
              <a:t>the</a:t>
            </a:r>
            <a:r>
              <a:rPr lang="es-MX" sz="4800" cap="none" dirty="0" smtClean="0">
                <a:latin typeface="Bodoni MT" panose="02070603080606020203" pitchFamily="18" charset="0"/>
              </a:rPr>
              <a:t> chart </a:t>
            </a:r>
            <a:r>
              <a:rPr lang="es-MX" sz="4800" cap="none" dirty="0" err="1" smtClean="0">
                <a:latin typeface="Bodoni MT" panose="02070603080606020203" pitchFamily="18" charset="0"/>
              </a:rPr>
              <a:t>below</a:t>
            </a:r>
            <a:r>
              <a:rPr lang="es-MX" sz="4800" cap="none" dirty="0" smtClean="0">
                <a:latin typeface="Bodoni MT" panose="02070603080606020203" pitchFamily="18" charset="0"/>
              </a:rPr>
              <a:t>. </a:t>
            </a:r>
          </a:p>
          <a:p>
            <a:pPr marL="0" indent="0">
              <a:buNone/>
            </a:pPr>
            <a:r>
              <a:rPr lang="es-MX" sz="4800" cap="none" dirty="0" smtClean="0">
                <a:latin typeface="Bodoni MT" panose="02070603080606020203" pitchFamily="18" charset="0"/>
              </a:rPr>
              <a:t>1. Se vende un departamento de dos ambientes.</a:t>
            </a:r>
          </a:p>
          <a:p>
            <a:pPr marL="0" indent="0">
              <a:buNone/>
            </a:pPr>
            <a:r>
              <a:rPr lang="es-MX" sz="4800" cap="none" dirty="0" smtClean="0">
                <a:latin typeface="Bodoni MT" panose="02070603080606020203" pitchFamily="18" charset="0"/>
              </a:rPr>
              <a:t>2. El departamento de dos ambientes se vendió ayer.</a:t>
            </a:r>
          </a:p>
          <a:p>
            <a:pPr marL="0" indent="0">
              <a:buNone/>
            </a:pPr>
            <a:r>
              <a:rPr lang="es-MX" sz="4800" cap="none" dirty="0" smtClean="0">
                <a:latin typeface="Bodoni MT" panose="02070603080606020203" pitchFamily="18" charset="0"/>
              </a:rPr>
              <a:t>3. Se nombraron nuevos delegados.</a:t>
            </a:r>
          </a:p>
          <a:p>
            <a:pPr marL="0" indent="0">
              <a:buNone/>
            </a:pPr>
            <a:r>
              <a:rPr lang="es-MX" sz="4800" cap="none" dirty="0" smtClean="0">
                <a:latin typeface="Bodoni MT" panose="02070603080606020203" pitchFamily="18" charset="0"/>
              </a:rPr>
              <a:t>4</a:t>
            </a:r>
            <a:r>
              <a:rPr lang="es-MX" sz="4800" cap="none" dirty="0">
                <a:latin typeface="Bodoni MT" panose="02070603080606020203" pitchFamily="18" charset="0"/>
              </a:rPr>
              <a:t>. Se rompieron las ventanas deliberadamente/con alevosía.</a:t>
            </a:r>
          </a:p>
          <a:p>
            <a:pPr marL="0" indent="0">
              <a:buNone/>
            </a:pPr>
            <a:r>
              <a:rPr lang="es-MX" sz="4800" cap="none" dirty="0" smtClean="0">
                <a:latin typeface="Bodoni MT" panose="02070603080606020203" pitchFamily="18" charset="0"/>
              </a:rPr>
              <a:t>5. </a:t>
            </a:r>
            <a:r>
              <a:rPr lang="es-MX" sz="4800" cap="none" dirty="0">
                <a:latin typeface="Bodoni MT" panose="02070603080606020203" pitchFamily="18" charset="0"/>
              </a:rPr>
              <a:t>Se rompieron las ventanas para cobrar el seguro.</a:t>
            </a:r>
          </a:p>
          <a:p>
            <a:pPr marL="0" indent="0">
              <a:buNone/>
            </a:pPr>
            <a:r>
              <a:rPr lang="es-MX" sz="4800" cap="none" dirty="0" smtClean="0">
                <a:latin typeface="Bodoni MT" panose="02070603080606020203" pitchFamily="18" charset="0"/>
              </a:rPr>
              <a:t>6. Se </a:t>
            </a:r>
            <a:r>
              <a:rPr lang="es-MX" sz="4800" cap="none" dirty="0">
                <a:latin typeface="Bodoni MT" panose="02070603080606020203" pitchFamily="18" charset="0"/>
              </a:rPr>
              <a:t>rompieron las ventanas (?? por los niños/*por juan). </a:t>
            </a:r>
            <a:endParaRPr lang="es-MX" sz="4800" cap="none" dirty="0" smtClean="0">
              <a:latin typeface="Bodoni MT" panose="02070603080606020203" pitchFamily="18" charset="0"/>
            </a:endParaRPr>
          </a:p>
          <a:p>
            <a:pPr marL="0" indent="0">
              <a:buNone/>
            </a:pPr>
            <a:r>
              <a:rPr lang="es-MX" sz="4800" cap="none" dirty="0" smtClean="0">
                <a:latin typeface="Bodoni MT" panose="02070603080606020203" pitchFamily="18" charset="0"/>
              </a:rPr>
              <a:t>7. El edificio fue construido en 2011 por el arquitecto </a:t>
            </a:r>
            <a:r>
              <a:rPr lang="es-MX" sz="4800" cap="none" dirty="0" err="1" smtClean="0">
                <a:latin typeface="Bodoni MT" panose="02070603080606020203" pitchFamily="18" charset="0"/>
              </a:rPr>
              <a:t>Martinez</a:t>
            </a:r>
            <a:r>
              <a:rPr lang="es-MX" sz="4800" cap="none" dirty="0" smtClean="0">
                <a:latin typeface="Bodoni MT" panose="02070603080606020203" pitchFamily="18" charset="0"/>
              </a:rPr>
              <a:t>. </a:t>
            </a:r>
          </a:p>
          <a:p>
            <a:pPr marL="0" indent="0">
              <a:buNone/>
            </a:pPr>
            <a:r>
              <a:rPr lang="es-MX" sz="4800" cap="none" dirty="0" smtClean="0">
                <a:latin typeface="Bodoni MT" panose="02070603080606020203" pitchFamily="18" charset="0"/>
              </a:rPr>
              <a:t>8. Los departamentos fueron vendidos por la inmobiliaria. </a:t>
            </a:r>
          </a:p>
          <a:p>
            <a:pPr marL="0" indent="0">
              <a:buNone/>
            </a:pPr>
            <a:r>
              <a:rPr lang="es-MX" sz="4800" cap="none" dirty="0" smtClean="0">
                <a:latin typeface="Bodoni MT" panose="02070603080606020203" pitchFamily="18" charset="0"/>
              </a:rPr>
              <a:t>9. ?? Fueron vendidos los departamentos por la inmobiliaria. </a:t>
            </a:r>
          </a:p>
          <a:p>
            <a:pPr marL="0" indent="0">
              <a:buNone/>
            </a:pPr>
            <a:r>
              <a:rPr lang="es-MX" sz="4800" cap="none" dirty="0" smtClean="0">
                <a:latin typeface="Bodoni MT" panose="02070603080606020203" pitchFamily="18" charset="0"/>
              </a:rPr>
              <a:t>10. El auto fue incendiado por el propio dueño para cobrar el seguro.  </a:t>
            </a:r>
          </a:p>
          <a:p>
            <a:pPr marL="0" indent="0">
              <a:buNone/>
            </a:pPr>
            <a:r>
              <a:rPr lang="es-MX" sz="4800" cap="none" dirty="0" smtClean="0">
                <a:latin typeface="Bodoni MT" panose="02070603080606020203" pitchFamily="18" charset="0"/>
              </a:rPr>
              <a:t>11. A tu primo lo vi ayer.</a:t>
            </a:r>
          </a:p>
          <a:p>
            <a:pPr marL="0" indent="0">
              <a:buNone/>
            </a:pPr>
            <a:r>
              <a:rPr lang="es-MX" sz="4800" cap="none" dirty="0" smtClean="0">
                <a:latin typeface="Bodoni MT" panose="02070603080606020203" pitchFamily="18" charset="0"/>
              </a:rPr>
              <a:t>12. Esta plaza la cuidan Aerolíneas Argentinas y usted.</a:t>
            </a:r>
          </a:p>
          <a:p>
            <a:pPr marL="0" indent="0">
              <a:buNone/>
            </a:pPr>
            <a:r>
              <a:rPr lang="es-MX" sz="4800" cap="none" dirty="0" smtClean="0">
                <a:latin typeface="Bodoni MT" panose="02070603080606020203" pitchFamily="18" charset="0"/>
              </a:rPr>
              <a:t>13. * A esta plaza cuidan Aerolíneas Argentinas y usted. </a:t>
            </a:r>
          </a:p>
          <a:p>
            <a:pPr marL="0" indent="0">
              <a:buNone/>
            </a:pPr>
            <a:endParaRPr lang="es-MX" cap="none" dirty="0">
              <a:latin typeface="Bodoni MT" panose="02070603080606020203" pitchFamily="18" charset="0"/>
            </a:endParaRPr>
          </a:p>
          <a:p>
            <a:pPr marL="0" indent="0">
              <a:buNone/>
            </a:pPr>
            <a:endParaRPr lang="es-AR" cap="none" dirty="0">
              <a:latin typeface="Bodoni MT" panose="02070603080606020203" pitchFamily="18" charset="0"/>
            </a:endParaRPr>
          </a:p>
        </p:txBody>
      </p:sp>
    </p:spTree>
    <p:extLst>
      <p:ext uri="{BB962C8B-B14F-4D97-AF65-F5344CB8AC3E}">
        <p14:creationId xmlns:p14="http://schemas.microsoft.com/office/powerpoint/2010/main" val="11490828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p:cNvGraphicFramePr>
            <a:graphicFrameLocks noGrp="1"/>
          </p:cNvGraphicFramePr>
          <p:nvPr>
            <p:ph sz="quarter" idx="13"/>
            <p:extLst>
              <p:ext uri="{D42A27DB-BD31-4B8C-83A1-F6EECF244321}">
                <p14:modId xmlns:p14="http://schemas.microsoft.com/office/powerpoint/2010/main" val="3634133064"/>
              </p:ext>
            </p:extLst>
          </p:nvPr>
        </p:nvGraphicFramePr>
        <p:xfrm>
          <a:off x="685800" y="91441"/>
          <a:ext cx="10394952" cy="5547360"/>
        </p:xfrm>
        <a:graphic>
          <a:graphicData uri="http://schemas.openxmlformats.org/drawingml/2006/table">
            <a:tbl>
              <a:tblPr firstRow="1" bandRow="1">
                <a:tableStyleId>{5C22544A-7EE6-4342-B048-85BDC9FD1C3A}</a:tableStyleId>
              </a:tblPr>
              <a:tblGrid>
                <a:gridCol w="2598738">
                  <a:extLst>
                    <a:ext uri="{9D8B030D-6E8A-4147-A177-3AD203B41FA5}">
                      <a16:colId xmlns:a16="http://schemas.microsoft.com/office/drawing/2014/main" val="1509127318"/>
                    </a:ext>
                  </a:extLst>
                </a:gridCol>
                <a:gridCol w="2598738">
                  <a:extLst>
                    <a:ext uri="{9D8B030D-6E8A-4147-A177-3AD203B41FA5}">
                      <a16:colId xmlns:a16="http://schemas.microsoft.com/office/drawing/2014/main" val="2529085788"/>
                    </a:ext>
                  </a:extLst>
                </a:gridCol>
                <a:gridCol w="2598738">
                  <a:extLst>
                    <a:ext uri="{9D8B030D-6E8A-4147-A177-3AD203B41FA5}">
                      <a16:colId xmlns:a16="http://schemas.microsoft.com/office/drawing/2014/main" val="3317399066"/>
                    </a:ext>
                  </a:extLst>
                </a:gridCol>
                <a:gridCol w="2598738">
                  <a:extLst>
                    <a:ext uri="{9D8B030D-6E8A-4147-A177-3AD203B41FA5}">
                      <a16:colId xmlns:a16="http://schemas.microsoft.com/office/drawing/2014/main" val="3797129980"/>
                    </a:ext>
                  </a:extLst>
                </a:gridCol>
              </a:tblGrid>
              <a:tr h="485093">
                <a:tc>
                  <a:txBody>
                    <a:bodyPr/>
                    <a:lstStyle/>
                    <a:p>
                      <a:pPr algn="ctr"/>
                      <a:r>
                        <a:rPr lang="es-MX" sz="1400" dirty="0" err="1" smtClean="0">
                          <a:solidFill>
                            <a:schemeClr val="tx1"/>
                          </a:solidFill>
                          <a:latin typeface="Bodoni MT" panose="02070603080606020203" pitchFamily="18" charset="0"/>
                        </a:rPr>
                        <a:t>Syntactic</a:t>
                      </a:r>
                      <a:r>
                        <a:rPr lang="es-MX" sz="1400" baseline="0" dirty="0" smtClean="0">
                          <a:solidFill>
                            <a:schemeClr val="tx1"/>
                          </a:solidFill>
                          <a:latin typeface="Bodoni MT" panose="02070603080606020203" pitchFamily="18" charset="0"/>
                        </a:rPr>
                        <a:t> and </a:t>
                      </a:r>
                      <a:r>
                        <a:rPr lang="es-MX" sz="1400" baseline="0" dirty="0" err="1" smtClean="0">
                          <a:solidFill>
                            <a:schemeClr val="tx1"/>
                          </a:solidFill>
                          <a:latin typeface="Bodoni MT" panose="02070603080606020203" pitchFamily="18" charset="0"/>
                        </a:rPr>
                        <a:t>Semantic</a:t>
                      </a:r>
                      <a:r>
                        <a:rPr lang="es-MX" sz="1400" baseline="0" dirty="0" smtClean="0">
                          <a:solidFill>
                            <a:schemeClr val="tx1"/>
                          </a:solidFill>
                          <a:latin typeface="Bodoni MT" panose="02070603080606020203" pitchFamily="18" charset="0"/>
                        </a:rPr>
                        <a:t> </a:t>
                      </a:r>
                      <a:r>
                        <a:rPr lang="es-MX" sz="1400" baseline="0" dirty="0" err="1" smtClean="0">
                          <a:solidFill>
                            <a:schemeClr val="tx1"/>
                          </a:solidFill>
                          <a:latin typeface="Bodoni MT" panose="02070603080606020203" pitchFamily="18" charset="0"/>
                        </a:rPr>
                        <a:t>properties</a:t>
                      </a:r>
                      <a:endParaRPr lang="es-AR" sz="1400" dirty="0">
                        <a:solidFill>
                          <a:schemeClr val="tx1"/>
                        </a:solidFill>
                        <a:latin typeface="Bodoni MT" panose="02070603080606020203" pitchFamily="18" charset="0"/>
                      </a:endParaRPr>
                    </a:p>
                  </a:txBody>
                  <a:tcPr/>
                </a:tc>
                <a:tc>
                  <a:txBody>
                    <a:bodyPr/>
                    <a:lstStyle/>
                    <a:p>
                      <a:pPr algn="ctr"/>
                      <a:r>
                        <a:rPr lang="es-MX" dirty="0" err="1" smtClean="0">
                          <a:solidFill>
                            <a:schemeClr val="tx1"/>
                          </a:solidFill>
                          <a:latin typeface="Bodoni MT" panose="02070603080606020203" pitchFamily="18" charset="0"/>
                        </a:rPr>
                        <a:t>Passive</a:t>
                      </a:r>
                      <a:r>
                        <a:rPr lang="es-MX" baseline="0" dirty="0" smtClean="0">
                          <a:solidFill>
                            <a:schemeClr val="tx1"/>
                          </a:solidFill>
                          <a:latin typeface="Bodoni MT" panose="02070603080606020203" pitchFamily="18" charset="0"/>
                        </a:rPr>
                        <a:t> se</a:t>
                      </a:r>
                      <a:endParaRPr lang="es-AR" dirty="0">
                        <a:solidFill>
                          <a:schemeClr val="tx1"/>
                        </a:solidFill>
                        <a:latin typeface="Bodoni MT" panose="02070603080606020203" pitchFamily="18" charset="0"/>
                      </a:endParaRPr>
                    </a:p>
                  </a:txBody>
                  <a:tcPr/>
                </a:tc>
                <a:tc>
                  <a:txBody>
                    <a:bodyPr/>
                    <a:lstStyle/>
                    <a:p>
                      <a:pPr algn="ctr"/>
                      <a:r>
                        <a:rPr lang="es-MX" dirty="0" err="1" smtClean="0">
                          <a:solidFill>
                            <a:schemeClr val="tx1"/>
                          </a:solidFill>
                          <a:latin typeface="Bodoni MT" panose="02070603080606020203" pitchFamily="18" charset="0"/>
                        </a:rPr>
                        <a:t>Periphrastic</a:t>
                      </a:r>
                      <a:r>
                        <a:rPr lang="es-MX" dirty="0" smtClean="0">
                          <a:solidFill>
                            <a:schemeClr val="tx1"/>
                          </a:solidFill>
                          <a:latin typeface="Bodoni MT" panose="02070603080606020203" pitchFamily="18" charset="0"/>
                        </a:rPr>
                        <a:t> </a:t>
                      </a:r>
                      <a:r>
                        <a:rPr lang="es-MX" dirty="0" err="1" smtClean="0">
                          <a:solidFill>
                            <a:schemeClr val="tx1"/>
                          </a:solidFill>
                          <a:latin typeface="Bodoni MT" panose="02070603080606020203" pitchFamily="18" charset="0"/>
                        </a:rPr>
                        <a:t>passive</a:t>
                      </a:r>
                      <a:endParaRPr lang="es-AR" dirty="0">
                        <a:solidFill>
                          <a:schemeClr val="tx1"/>
                        </a:solidFill>
                        <a:latin typeface="Bodoni MT" panose="02070603080606020203" pitchFamily="18" charset="0"/>
                      </a:endParaRPr>
                    </a:p>
                  </a:txBody>
                  <a:tcPr/>
                </a:tc>
                <a:tc>
                  <a:txBody>
                    <a:bodyPr/>
                    <a:lstStyle/>
                    <a:p>
                      <a:pPr algn="ctr"/>
                      <a:r>
                        <a:rPr lang="es-MX" dirty="0" smtClean="0">
                          <a:solidFill>
                            <a:schemeClr val="tx1"/>
                          </a:solidFill>
                          <a:latin typeface="Bodoni MT" panose="02070603080606020203" pitchFamily="18" charset="0"/>
                        </a:rPr>
                        <a:t>CLLD</a:t>
                      </a:r>
                      <a:endParaRPr lang="es-AR" dirty="0">
                        <a:solidFill>
                          <a:schemeClr val="tx1"/>
                        </a:solidFill>
                        <a:latin typeface="Bodoni MT" panose="02070603080606020203" pitchFamily="18" charset="0"/>
                      </a:endParaRPr>
                    </a:p>
                  </a:txBody>
                  <a:tcPr/>
                </a:tc>
                <a:extLst>
                  <a:ext uri="{0D108BD9-81ED-4DB2-BD59-A6C34878D82A}">
                    <a16:rowId xmlns:a16="http://schemas.microsoft.com/office/drawing/2014/main" val="774713257"/>
                  </a:ext>
                </a:extLst>
              </a:tr>
              <a:tr h="850333">
                <a:tc>
                  <a:txBody>
                    <a:bodyPr/>
                    <a:lstStyle/>
                    <a:p>
                      <a:pPr algn="l"/>
                      <a:r>
                        <a:rPr lang="es-MX" sz="1600" dirty="0" err="1" smtClean="0">
                          <a:latin typeface="Bodoni MT" panose="02070603080606020203" pitchFamily="18" charset="0"/>
                        </a:rPr>
                        <a:t>The</a:t>
                      </a:r>
                      <a:r>
                        <a:rPr lang="es-MX" sz="1600" dirty="0" smtClean="0">
                          <a:latin typeface="Bodoni MT" panose="02070603080606020203" pitchFamily="18" charset="0"/>
                        </a:rPr>
                        <a:t> </a:t>
                      </a:r>
                      <a:r>
                        <a:rPr lang="es-MX" sz="1600" dirty="0" err="1" smtClean="0">
                          <a:latin typeface="Bodoni MT" panose="02070603080606020203" pitchFamily="18" charset="0"/>
                        </a:rPr>
                        <a:t>element</a:t>
                      </a:r>
                      <a:r>
                        <a:rPr lang="es-MX" sz="1600" dirty="0" smtClean="0">
                          <a:latin typeface="Bodoni MT" panose="02070603080606020203" pitchFamily="18" charset="0"/>
                        </a:rPr>
                        <a:t> </a:t>
                      </a:r>
                      <a:r>
                        <a:rPr lang="es-MX" sz="1600" dirty="0" err="1" smtClean="0">
                          <a:latin typeface="Bodoni MT" panose="02070603080606020203" pitchFamily="18" charset="0"/>
                        </a:rPr>
                        <a:t>that</a:t>
                      </a:r>
                      <a:r>
                        <a:rPr lang="es-MX" sz="1600" dirty="0" smtClean="0">
                          <a:latin typeface="Bodoni MT" panose="02070603080606020203" pitchFamily="18" charset="0"/>
                        </a:rPr>
                        <a:t> </a:t>
                      </a:r>
                      <a:r>
                        <a:rPr lang="es-MX" sz="1600" dirty="0" err="1" smtClean="0">
                          <a:latin typeface="Bodoni MT" panose="02070603080606020203" pitchFamily="18" charset="0"/>
                        </a:rPr>
                        <a:t>surfaces</a:t>
                      </a:r>
                      <a:r>
                        <a:rPr lang="es-MX" sz="1600" baseline="0" dirty="0" smtClean="0">
                          <a:latin typeface="Bodoni MT" panose="02070603080606020203" pitchFamily="18" charset="0"/>
                        </a:rPr>
                        <a:t> as </a:t>
                      </a:r>
                      <a:r>
                        <a:rPr lang="es-MX" sz="1600" baseline="0" dirty="0" err="1" smtClean="0">
                          <a:latin typeface="Bodoni MT" panose="02070603080606020203" pitchFamily="18" charset="0"/>
                        </a:rPr>
                        <a:t>subject</a:t>
                      </a:r>
                      <a:r>
                        <a:rPr lang="es-MX" sz="1600" baseline="0" dirty="0" smtClean="0">
                          <a:latin typeface="Bodoni MT" panose="02070603080606020203" pitchFamily="18" charset="0"/>
                        </a:rPr>
                        <a:t> </a:t>
                      </a:r>
                      <a:r>
                        <a:rPr lang="es-MX" sz="1600" baseline="0" dirty="0" err="1" smtClean="0">
                          <a:latin typeface="Bodoni MT" panose="02070603080606020203" pitchFamily="18" charset="0"/>
                        </a:rPr>
                        <a:t>is</a:t>
                      </a:r>
                      <a:r>
                        <a:rPr lang="es-MX" sz="1600" baseline="0" dirty="0" smtClean="0">
                          <a:latin typeface="Bodoni MT" panose="02070603080606020203" pitchFamily="18" charset="0"/>
                        </a:rPr>
                        <a:t> </a:t>
                      </a:r>
                      <a:r>
                        <a:rPr lang="es-MX" sz="1600" baseline="0" dirty="0" err="1" smtClean="0">
                          <a:latin typeface="Bodoni MT" panose="02070603080606020203" pitchFamily="18" charset="0"/>
                        </a:rPr>
                        <a:t>the</a:t>
                      </a:r>
                      <a:r>
                        <a:rPr lang="es-MX" sz="1600" baseline="0" dirty="0" smtClean="0">
                          <a:latin typeface="Bodoni MT" panose="02070603080606020203" pitchFamily="18" charset="0"/>
                        </a:rPr>
                        <a:t> </a:t>
                      </a:r>
                      <a:r>
                        <a:rPr lang="es-MX" sz="1600" baseline="0" dirty="0" err="1" smtClean="0">
                          <a:latin typeface="Bodoni MT" panose="02070603080606020203" pitchFamily="18" charset="0"/>
                        </a:rPr>
                        <a:t>internal</a:t>
                      </a:r>
                      <a:r>
                        <a:rPr lang="es-MX" sz="1600" baseline="0" dirty="0" smtClean="0">
                          <a:latin typeface="Bodoni MT" panose="02070603080606020203" pitchFamily="18" charset="0"/>
                        </a:rPr>
                        <a:t> </a:t>
                      </a:r>
                      <a:r>
                        <a:rPr lang="es-MX" sz="1600" baseline="0" dirty="0" err="1" smtClean="0">
                          <a:latin typeface="Bodoni MT" panose="02070603080606020203" pitchFamily="18" charset="0"/>
                        </a:rPr>
                        <a:t>argument</a:t>
                      </a:r>
                      <a:r>
                        <a:rPr lang="es-MX" sz="1600" baseline="0" dirty="0" smtClean="0">
                          <a:latin typeface="Bodoni MT" panose="02070603080606020203" pitchFamily="18" charset="0"/>
                        </a:rPr>
                        <a:t> (</a:t>
                      </a:r>
                      <a:r>
                        <a:rPr lang="es-MX" sz="1600" baseline="0" dirty="0" err="1" smtClean="0">
                          <a:latin typeface="Bodoni MT" panose="02070603080606020203" pitchFamily="18" charset="0"/>
                        </a:rPr>
                        <a:t>object</a:t>
                      </a:r>
                      <a:r>
                        <a:rPr lang="es-MX" sz="1600" baseline="0" dirty="0" smtClean="0">
                          <a:latin typeface="Bodoni MT" panose="02070603080606020203" pitchFamily="18" charset="0"/>
                        </a:rPr>
                        <a:t>). </a:t>
                      </a:r>
                      <a:r>
                        <a:rPr lang="es-MX" sz="1600" baseline="0" dirty="0" err="1" smtClean="0">
                          <a:latin typeface="Bodoni MT" panose="02070603080606020203" pitchFamily="18" charset="0"/>
                        </a:rPr>
                        <a:t>It</a:t>
                      </a:r>
                      <a:r>
                        <a:rPr lang="es-MX" sz="1600" baseline="0" dirty="0" smtClean="0">
                          <a:latin typeface="Bodoni MT" panose="02070603080606020203" pitchFamily="18" charset="0"/>
                        </a:rPr>
                        <a:t> can be pre </a:t>
                      </a:r>
                      <a:r>
                        <a:rPr lang="es-MX" sz="1600" baseline="0" dirty="0" err="1" smtClean="0">
                          <a:latin typeface="Bodoni MT" panose="02070603080606020203" pitchFamily="18" charset="0"/>
                        </a:rPr>
                        <a:t>or</a:t>
                      </a:r>
                      <a:r>
                        <a:rPr lang="es-MX" sz="1600" baseline="0" dirty="0" smtClean="0">
                          <a:latin typeface="Bodoni MT" panose="02070603080606020203" pitchFamily="18" charset="0"/>
                        </a:rPr>
                        <a:t> post verbal. </a:t>
                      </a:r>
                      <a:endParaRPr lang="es-AR" sz="1600" dirty="0">
                        <a:latin typeface="Bodoni MT" panose="02070603080606020203" pitchFamily="18" charset="0"/>
                      </a:endParaRPr>
                    </a:p>
                  </a:txBody>
                  <a:tcPr/>
                </a:tc>
                <a:tc>
                  <a:txBody>
                    <a:bodyPr/>
                    <a:lstStyle/>
                    <a:p>
                      <a:endParaRPr lang="es-AR"/>
                    </a:p>
                  </a:txBody>
                  <a:tcPr/>
                </a:tc>
                <a:tc>
                  <a:txBody>
                    <a:bodyPr/>
                    <a:lstStyle/>
                    <a:p>
                      <a:endParaRPr lang="es-AR"/>
                    </a:p>
                  </a:txBody>
                  <a:tcPr/>
                </a:tc>
                <a:tc>
                  <a:txBody>
                    <a:bodyPr/>
                    <a:lstStyle/>
                    <a:p>
                      <a:endParaRPr lang="es-AR"/>
                    </a:p>
                  </a:txBody>
                  <a:tcPr/>
                </a:tc>
                <a:extLst>
                  <a:ext uri="{0D108BD9-81ED-4DB2-BD59-A6C34878D82A}">
                    <a16:rowId xmlns:a16="http://schemas.microsoft.com/office/drawing/2014/main" val="530490182"/>
                  </a:ext>
                </a:extLst>
              </a:tr>
              <a:tr h="791726">
                <a:tc>
                  <a:txBody>
                    <a:bodyPr/>
                    <a:lstStyle/>
                    <a:p>
                      <a:r>
                        <a:rPr lang="es-MX" sz="1400" dirty="0" err="1" smtClean="0">
                          <a:latin typeface="Bodoni MT" panose="02070603080606020203" pitchFamily="18" charset="0"/>
                        </a:rPr>
                        <a:t>The</a:t>
                      </a:r>
                      <a:r>
                        <a:rPr lang="es-MX" sz="1400" baseline="0" dirty="0" smtClean="0">
                          <a:latin typeface="Bodoni MT" panose="02070603080606020203" pitchFamily="18" charset="0"/>
                        </a:rPr>
                        <a:t> </a:t>
                      </a:r>
                      <a:r>
                        <a:rPr lang="es-MX" sz="1400" baseline="0" dirty="0" err="1" smtClean="0">
                          <a:latin typeface="Bodoni MT" panose="02070603080606020203" pitchFamily="18" charset="0"/>
                        </a:rPr>
                        <a:t>object</a:t>
                      </a:r>
                      <a:r>
                        <a:rPr lang="es-MX" sz="1400" baseline="0" dirty="0" smtClean="0">
                          <a:latin typeface="Bodoni MT" panose="02070603080606020203" pitchFamily="18" charset="0"/>
                        </a:rPr>
                        <a:t> </a:t>
                      </a:r>
                      <a:r>
                        <a:rPr lang="es-MX" sz="1400" baseline="0" dirty="0" err="1" smtClean="0">
                          <a:latin typeface="Bodoni MT" panose="02070603080606020203" pitchFamily="18" charset="0"/>
                        </a:rPr>
                        <a:t>that</a:t>
                      </a:r>
                      <a:r>
                        <a:rPr lang="es-MX" sz="1400" baseline="0" dirty="0" smtClean="0">
                          <a:latin typeface="Bodoni MT" panose="02070603080606020203" pitchFamily="18" charset="0"/>
                        </a:rPr>
                        <a:t> </a:t>
                      </a:r>
                      <a:r>
                        <a:rPr lang="es-MX" sz="1400" baseline="0" dirty="0" err="1" smtClean="0">
                          <a:latin typeface="Bodoni MT" panose="02070603080606020203" pitchFamily="18" charset="0"/>
                        </a:rPr>
                        <a:t>is</a:t>
                      </a:r>
                      <a:r>
                        <a:rPr lang="es-MX" sz="1400" baseline="0" dirty="0" smtClean="0">
                          <a:latin typeface="Bodoni MT" panose="02070603080606020203" pitchFamily="18" charset="0"/>
                        </a:rPr>
                        <a:t> </a:t>
                      </a:r>
                      <a:r>
                        <a:rPr lang="es-MX" sz="1400" baseline="0" dirty="0" err="1" smtClean="0">
                          <a:latin typeface="Bodoni MT" panose="02070603080606020203" pitchFamily="18" charset="0"/>
                        </a:rPr>
                        <a:t>the</a:t>
                      </a:r>
                      <a:r>
                        <a:rPr lang="es-MX" sz="1400" baseline="0" dirty="0" smtClean="0">
                          <a:latin typeface="Bodoni MT" panose="02070603080606020203" pitchFamily="18" charset="0"/>
                        </a:rPr>
                        <a:t> </a:t>
                      </a:r>
                      <a:r>
                        <a:rPr lang="es-MX" sz="1400" baseline="0" dirty="0" err="1" smtClean="0">
                          <a:latin typeface="Bodoni MT" panose="02070603080606020203" pitchFamily="18" charset="0"/>
                        </a:rPr>
                        <a:t>topic</a:t>
                      </a:r>
                      <a:r>
                        <a:rPr lang="es-MX" sz="1400" baseline="0" dirty="0" smtClean="0">
                          <a:latin typeface="Bodoni MT" panose="02070603080606020203" pitchFamily="18" charset="0"/>
                        </a:rPr>
                        <a:t> </a:t>
                      </a:r>
                      <a:r>
                        <a:rPr lang="es-MX" sz="1400" baseline="0" dirty="0" err="1" smtClean="0">
                          <a:latin typeface="Bodoni MT" panose="02070603080606020203" pitchFamily="18" charset="0"/>
                        </a:rPr>
                        <a:t>appears</a:t>
                      </a:r>
                      <a:r>
                        <a:rPr lang="es-MX" sz="1400" baseline="0" dirty="0" smtClean="0">
                          <a:latin typeface="Bodoni MT" panose="02070603080606020203" pitchFamily="18" charset="0"/>
                        </a:rPr>
                        <a:t> </a:t>
                      </a:r>
                      <a:r>
                        <a:rPr lang="es-MX" sz="1400" baseline="0" dirty="0" err="1" smtClean="0">
                          <a:latin typeface="Bodoni MT" panose="02070603080606020203" pitchFamily="18" charset="0"/>
                        </a:rPr>
                        <a:t>dislocated</a:t>
                      </a:r>
                      <a:r>
                        <a:rPr lang="es-MX" sz="1400" baseline="0" dirty="0" smtClean="0">
                          <a:latin typeface="Bodoni MT" panose="02070603080606020203" pitchFamily="18" charset="0"/>
                        </a:rPr>
                        <a:t> to </a:t>
                      </a:r>
                      <a:r>
                        <a:rPr lang="es-MX" sz="1400" baseline="0" dirty="0" err="1" smtClean="0">
                          <a:latin typeface="Bodoni MT" panose="02070603080606020203" pitchFamily="18" charset="0"/>
                        </a:rPr>
                        <a:t>the</a:t>
                      </a:r>
                      <a:r>
                        <a:rPr lang="es-MX" sz="1400" baseline="0" dirty="0" smtClean="0">
                          <a:latin typeface="Bodoni MT" panose="02070603080606020203" pitchFamily="18" charset="0"/>
                        </a:rPr>
                        <a:t> </a:t>
                      </a:r>
                      <a:r>
                        <a:rPr lang="es-MX" sz="1400" baseline="0" dirty="0" err="1" smtClean="0">
                          <a:latin typeface="Bodoni MT" panose="02070603080606020203" pitchFamily="18" charset="0"/>
                        </a:rPr>
                        <a:t>left</a:t>
                      </a:r>
                      <a:r>
                        <a:rPr lang="es-MX" sz="1400" baseline="0" dirty="0" smtClean="0">
                          <a:latin typeface="Bodoni MT" panose="02070603080606020203" pitchFamily="18" charset="0"/>
                        </a:rPr>
                        <a:t> of </a:t>
                      </a:r>
                      <a:r>
                        <a:rPr lang="es-MX" sz="1400" baseline="0" dirty="0" err="1" smtClean="0">
                          <a:latin typeface="Bodoni MT" panose="02070603080606020203" pitchFamily="18" charset="0"/>
                        </a:rPr>
                        <a:t>the</a:t>
                      </a:r>
                      <a:r>
                        <a:rPr lang="es-MX" sz="1400" baseline="0" dirty="0" smtClean="0">
                          <a:latin typeface="Bodoni MT" panose="02070603080606020203" pitchFamily="18" charset="0"/>
                        </a:rPr>
                        <a:t> </a:t>
                      </a:r>
                      <a:r>
                        <a:rPr lang="es-MX" sz="1400" baseline="0" dirty="0" err="1" smtClean="0">
                          <a:latin typeface="Bodoni MT" panose="02070603080606020203" pitchFamily="18" charset="0"/>
                        </a:rPr>
                        <a:t>sentence</a:t>
                      </a:r>
                      <a:r>
                        <a:rPr lang="es-MX" sz="1400" baseline="0" dirty="0" smtClean="0">
                          <a:latin typeface="Bodoni MT" panose="02070603080606020203" pitchFamily="18" charset="0"/>
                        </a:rPr>
                        <a:t> and </a:t>
                      </a:r>
                      <a:r>
                        <a:rPr lang="es-MX" sz="1400" baseline="0" dirty="0" err="1" smtClean="0">
                          <a:latin typeface="Bodoni MT" panose="02070603080606020203" pitchFamily="18" charset="0"/>
                        </a:rPr>
                        <a:t>it</a:t>
                      </a:r>
                      <a:r>
                        <a:rPr lang="es-MX" sz="1400" baseline="0" dirty="0" smtClean="0">
                          <a:latin typeface="Bodoni MT" panose="02070603080606020203" pitchFamily="18" charset="0"/>
                        </a:rPr>
                        <a:t> </a:t>
                      </a:r>
                      <a:r>
                        <a:rPr lang="es-MX" sz="1400" baseline="0" dirty="0" err="1" smtClean="0">
                          <a:latin typeface="Bodoni MT" panose="02070603080606020203" pitchFamily="18" charset="0"/>
                        </a:rPr>
                        <a:t>is</a:t>
                      </a:r>
                      <a:r>
                        <a:rPr lang="es-MX" sz="1400" baseline="0" dirty="0" smtClean="0">
                          <a:latin typeface="Bodoni MT" panose="02070603080606020203" pitchFamily="18" charset="0"/>
                        </a:rPr>
                        <a:t> </a:t>
                      </a:r>
                      <a:r>
                        <a:rPr lang="es-MX" sz="1400" baseline="0" dirty="0" err="1" smtClean="0">
                          <a:latin typeface="Bodoni MT" panose="02070603080606020203" pitchFamily="18" charset="0"/>
                        </a:rPr>
                        <a:t>necessariy</a:t>
                      </a:r>
                      <a:r>
                        <a:rPr lang="es-MX" sz="1400" baseline="0" dirty="0" smtClean="0">
                          <a:latin typeface="Bodoni MT" panose="02070603080606020203" pitchFamily="18" charset="0"/>
                        </a:rPr>
                        <a:t> </a:t>
                      </a:r>
                      <a:r>
                        <a:rPr lang="es-MX" sz="1400" baseline="0" dirty="0" err="1" smtClean="0">
                          <a:latin typeface="Bodoni MT" panose="02070603080606020203" pitchFamily="18" charset="0"/>
                        </a:rPr>
                        <a:t>doubled</a:t>
                      </a:r>
                      <a:r>
                        <a:rPr lang="es-MX" sz="1400" baseline="0" dirty="0" smtClean="0">
                          <a:latin typeface="Bodoni MT" panose="02070603080606020203" pitchFamily="18" charset="0"/>
                        </a:rPr>
                        <a:t> </a:t>
                      </a:r>
                      <a:r>
                        <a:rPr lang="es-MX" sz="1400" baseline="0" dirty="0" err="1" smtClean="0">
                          <a:latin typeface="Bodoni MT" panose="02070603080606020203" pitchFamily="18" charset="0"/>
                        </a:rPr>
                        <a:t>by</a:t>
                      </a:r>
                      <a:r>
                        <a:rPr lang="es-MX" sz="1400" baseline="0" dirty="0" smtClean="0">
                          <a:latin typeface="Bodoni MT" panose="02070603080606020203" pitchFamily="18" charset="0"/>
                        </a:rPr>
                        <a:t> a </a:t>
                      </a:r>
                      <a:r>
                        <a:rPr lang="es-MX" sz="1400" baseline="0" dirty="0" err="1" smtClean="0">
                          <a:latin typeface="Bodoni MT" panose="02070603080606020203" pitchFamily="18" charset="0"/>
                        </a:rPr>
                        <a:t>clitic</a:t>
                      </a:r>
                      <a:r>
                        <a:rPr lang="es-MX" sz="1400" baseline="0" dirty="0" smtClean="0">
                          <a:latin typeface="Bodoni MT" panose="02070603080606020203" pitchFamily="18" charset="0"/>
                        </a:rPr>
                        <a:t> </a:t>
                      </a:r>
                      <a:r>
                        <a:rPr lang="es-MX" sz="1400" baseline="0" dirty="0" err="1" smtClean="0">
                          <a:latin typeface="Bodoni MT" panose="02070603080606020203" pitchFamily="18" charset="0"/>
                        </a:rPr>
                        <a:t>pronoun</a:t>
                      </a:r>
                      <a:r>
                        <a:rPr lang="es-MX" sz="1400" baseline="0" dirty="0" smtClean="0">
                          <a:latin typeface="Bodoni MT" panose="02070603080606020203" pitchFamily="18" charset="0"/>
                        </a:rPr>
                        <a:t>. </a:t>
                      </a:r>
                      <a:endParaRPr lang="es-AR" sz="1400" dirty="0">
                        <a:latin typeface="Bodoni MT" panose="02070603080606020203" pitchFamily="18" charset="0"/>
                      </a:endParaRPr>
                    </a:p>
                  </a:txBody>
                  <a:tcPr/>
                </a:tc>
                <a:tc>
                  <a:txBody>
                    <a:bodyPr/>
                    <a:lstStyle/>
                    <a:p>
                      <a:endParaRPr lang="es-AR" dirty="0"/>
                    </a:p>
                  </a:txBody>
                  <a:tcPr/>
                </a:tc>
                <a:tc>
                  <a:txBody>
                    <a:bodyPr/>
                    <a:lstStyle/>
                    <a:p>
                      <a:endParaRPr lang="es-AR"/>
                    </a:p>
                  </a:txBody>
                  <a:tcPr/>
                </a:tc>
                <a:tc>
                  <a:txBody>
                    <a:bodyPr/>
                    <a:lstStyle/>
                    <a:p>
                      <a:endParaRPr lang="es-AR"/>
                    </a:p>
                  </a:txBody>
                  <a:tcPr/>
                </a:tc>
                <a:extLst>
                  <a:ext uri="{0D108BD9-81ED-4DB2-BD59-A6C34878D82A}">
                    <a16:rowId xmlns:a16="http://schemas.microsoft.com/office/drawing/2014/main" val="3837374914"/>
                  </a:ext>
                </a:extLst>
              </a:tr>
              <a:tr h="510200">
                <a:tc>
                  <a:txBody>
                    <a:bodyPr/>
                    <a:lstStyle/>
                    <a:p>
                      <a:r>
                        <a:rPr lang="es-MX" sz="1200" dirty="0" err="1" smtClean="0">
                          <a:latin typeface="Bodoni MT" panose="02070603080606020203" pitchFamily="18" charset="0"/>
                        </a:rPr>
                        <a:t>The</a:t>
                      </a:r>
                      <a:r>
                        <a:rPr lang="es-MX" sz="1200" dirty="0" smtClean="0">
                          <a:latin typeface="Bodoni MT" panose="02070603080606020203" pitchFamily="18" charset="0"/>
                        </a:rPr>
                        <a:t> </a:t>
                      </a:r>
                      <a:r>
                        <a:rPr lang="es-MX" sz="1200" dirty="0" err="1" smtClean="0">
                          <a:latin typeface="Bodoni MT" panose="02070603080606020203" pitchFamily="18" charset="0"/>
                        </a:rPr>
                        <a:t>element</a:t>
                      </a:r>
                      <a:r>
                        <a:rPr lang="es-MX" sz="1200" baseline="0" dirty="0" smtClean="0">
                          <a:latin typeface="Bodoni MT" panose="02070603080606020203" pitchFamily="18" charset="0"/>
                        </a:rPr>
                        <a:t> </a:t>
                      </a:r>
                      <a:r>
                        <a:rPr lang="es-MX" sz="1200" baseline="0" dirty="0" err="1" smtClean="0">
                          <a:latin typeface="Bodoni MT" panose="02070603080606020203" pitchFamily="18" charset="0"/>
                        </a:rPr>
                        <a:t>that</a:t>
                      </a:r>
                      <a:r>
                        <a:rPr lang="es-MX" sz="1200" baseline="0" dirty="0" smtClean="0">
                          <a:latin typeface="Bodoni MT" panose="02070603080606020203" pitchFamily="18" charset="0"/>
                        </a:rPr>
                        <a:t> </a:t>
                      </a:r>
                      <a:r>
                        <a:rPr lang="es-MX" sz="1200" baseline="0" dirty="0" err="1" smtClean="0">
                          <a:latin typeface="Bodoni MT" panose="02070603080606020203" pitchFamily="18" charset="0"/>
                        </a:rPr>
                        <a:t>surfaces</a:t>
                      </a:r>
                      <a:r>
                        <a:rPr lang="es-MX" sz="1200" baseline="0" dirty="0" smtClean="0">
                          <a:latin typeface="Bodoni MT" panose="02070603080606020203" pitchFamily="18" charset="0"/>
                        </a:rPr>
                        <a:t> as </a:t>
                      </a:r>
                      <a:r>
                        <a:rPr lang="es-MX" sz="1200" baseline="0" dirty="0" err="1" smtClean="0">
                          <a:latin typeface="Bodoni MT" panose="02070603080606020203" pitchFamily="18" charset="0"/>
                        </a:rPr>
                        <a:t>subject</a:t>
                      </a:r>
                      <a:r>
                        <a:rPr lang="es-MX" sz="1200" baseline="0" dirty="0" smtClean="0">
                          <a:latin typeface="Bodoni MT" panose="02070603080606020203" pitchFamily="18" charset="0"/>
                        </a:rPr>
                        <a:t> </a:t>
                      </a:r>
                      <a:r>
                        <a:rPr lang="es-MX" sz="1200" baseline="0" dirty="0" err="1" smtClean="0">
                          <a:latin typeface="Bodoni MT" panose="02070603080606020203" pitchFamily="18" charset="0"/>
                        </a:rPr>
                        <a:t>is</a:t>
                      </a:r>
                      <a:r>
                        <a:rPr lang="es-MX" sz="1200" baseline="0" dirty="0" smtClean="0">
                          <a:latin typeface="Bodoni MT" panose="02070603080606020203" pitchFamily="18" charset="0"/>
                        </a:rPr>
                        <a:t> </a:t>
                      </a:r>
                      <a:r>
                        <a:rPr lang="es-MX" sz="1200" baseline="0" dirty="0" err="1" smtClean="0">
                          <a:latin typeface="Bodoni MT" panose="02070603080606020203" pitchFamily="18" charset="0"/>
                        </a:rPr>
                        <a:t>the</a:t>
                      </a:r>
                      <a:r>
                        <a:rPr lang="es-MX" sz="1200" baseline="0" dirty="0" smtClean="0">
                          <a:latin typeface="Bodoni MT" panose="02070603080606020203" pitchFamily="18" charset="0"/>
                        </a:rPr>
                        <a:t> </a:t>
                      </a:r>
                      <a:r>
                        <a:rPr lang="es-MX" sz="1200" baseline="0" dirty="0" err="1" smtClean="0">
                          <a:latin typeface="Bodoni MT" panose="02070603080606020203" pitchFamily="18" charset="0"/>
                        </a:rPr>
                        <a:t>internal</a:t>
                      </a:r>
                      <a:r>
                        <a:rPr lang="es-MX" sz="1200" baseline="0" dirty="0" smtClean="0">
                          <a:latin typeface="Bodoni MT" panose="02070603080606020203" pitchFamily="18" charset="0"/>
                        </a:rPr>
                        <a:t> </a:t>
                      </a:r>
                      <a:r>
                        <a:rPr lang="es-MX" sz="1200" baseline="0" dirty="0" err="1" smtClean="0">
                          <a:latin typeface="Bodoni MT" panose="02070603080606020203" pitchFamily="18" charset="0"/>
                        </a:rPr>
                        <a:t>argument</a:t>
                      </a:r>
                      <a:r>
                        <a:rPr lang="es-MX" sz="1200" baseline="0" dirty="0" smtClean="0">
                          <a:latin typeface="Bodoni MT" panose="02070603080606020203" pitchFamily="18" charset="0"/>
                        </a:rPr>
                        <a:t> (</a:t>
                      </a:r>
                      <a:r>
                        <a:rPr lang="es-MX" sz="1200" baseline="0" dirty="0" err="1" smtClean="0">
                          <a:latin typeface="Bodoni MT" panose="02070603080606020203" pitchFamily="18" charset="0"/>
                        </a:rPr>
                        <a:t>object</a:t>
                      </a:r>
                      <a:r>
                        <a:rPr lang="es-MX" sz="1200" baseline="0" dirty="0" smtClean="0">
                          <a:latin typeface="Bodoni MT" panose="02070603080606020203" pitchFamily="18" charset="0"/>
                        </a:rPr>
                        <a:t>) and </a:t>
                      </a:r>
                      <a:r>
                        <a:rPr lang="es-MX" sz="1200" dirty="0" smtClean="0">
                          <a:latin typeface="Bodoni MT" panose="02070603080606020203" pitchFamily="18" charset="0"/>
                        </a:rPr>
                        <a:t> </a:t>
                      </a:r>
                      <a:r>
                        <a:rPr lang="es-MX" sz="1200" dirty="0" err="1" smtClean="0">
                          <a:latin typeface="Bodoni MT" panose="02070603080606020203" pitchFamily="18" charset="0"/>
                        </a:rPr>
                        <a:t>must</a:t>
                      </a:r>
                      <a:r>
                        <a:rPr lang="es-MX" sz="1200" dirty="0" smtClean="0">
                          <a:latin typeface="Bodoni MT" panose="02070603080606020203" pitchFamily="18" charset="0"/>
                        </a:rPr>
                        <a:t> be </a:t>
                      </a:r>
                      <a:r>
                        <a:rPr lang="es-MX" sz="1200" dirty="0" err="1" smtClean="0">
                          <a:latin typeface="Bodoni MT" panose="02070603080606020203" pitchFamily="18" charset="0"/>
                        </a:rPr>
                        <a:t>preverbal</a:t>
                      </a:r>
                      <a:endParaRPr lang="es-AR" sz="1200" dirty="0">
                        <a:latin typeface="Bodoni MT" panose="02070603080606020203" pitchFamily="18" charset="0"/>
                      </a:endParaRPr>
                    </a:p>
                  </a:txBody>
                  <a:tcPr/>
                </a:tc>
                <a:tc>
                  <a:txBody>
                    <a:bodyPr/>
                    <a:lstStyle/>
                    <a:p>
                      <a:endParaRPr lang="es-AR" dirty="0"/>
                    </a:p>
                  </a:txBody>
                  <a:tcPr/>
                </a:tc>
                <a:tc>
                  <a:txBody>
                    <a:bodyPr/>
                    <a:lstStyle/>
                    <a:p>
                      <a:endParaRPr lang="es-AR"/>
                    </a:p>
                  </a:txBody>
                  <a:tcPr/>
                </a:tc>
                <a:tc>
                  <a:txBody>
                    <a:bodyPr/>
                    <a:lstStyle/>
                    <a:p>
                      <a:endParaRPr lang="es-AR"/>
                    </a:p>
                  </a:txBody>
                  <a:tcPr/>
                </a:tc>
                <a:extLst>
                  <a:ext uri="{0D108BD9-81ED-4DB2-BD59-A6C34878D82A}">
                    <a16:rowId xmlns:a16="http://schemas.microsoft.com/office/drawing/2014/main" val="3136025708"/>
                  </a:ext>
                </a:extLst>
              </a:tr>
              <a:tr h="655971">
                <a:tc>
                  <a:txBody>
                    <a:bodyPr/>
                    <a:lstStyle/>
                    <a:p>
                      <a:r>
                        <a:rPr lang="en-US" sz="1200" dirty="0" smtClean="0">
                          <a:latin typeface="Bodoni MT" panose="02070603080606020203" pitchFamily="18" charset="0"/>
                        </a:rPr>
                        <a:t>This structure allows, in principle, markers that involve the presence of an agent (implicit agent) whose interpretation is arbitrary.</a:t>
                      </a:r>
                      <a:endParaRPr lang="es-AR" sz="1200" dirty="0">
                        <a:latin typeface="Bodoni MT" panose="02070603080606020203" pitchFamily="18" charset="0"/>
                      </a:endParaRPr>
                    </a:p>
                  </a:txBody>
                  <a:tcPr/>
                </a:tc>
                <a:tc>
                  <a:txBody>
                    <a:bodyPr/>
                    <a:lstStyle/>
                    <a:p>
                      <a:endParaRPr lang="es-AR" dirty="0"/>
                    </a:p>
                  </a:txBody>
                  <a:tcPr/>
                </a:tc>
                <a:tc>
                  <a:txBody>
                    <a:bodyPr/>
                    <a:lstStyle/>
                    <a:p>
                      <a:endParaRPr lang="es-AR"/>
                    </a:p>
                  </a:txBody>
                  <a:tcPr/>
                </a:tc>
                <a:tc>
                  <a:txBody>
                    <a:bodyPr/>
                    <a:lstStyle/>
                    <a:p>
                      <a:endParaRPr lang="es-AR"/>
                    </a:p>
                  </a:txBody>
                  <a:tcPr/>
                </a:tc>
                <a:extLst>
                  <a:ext uri="{0D108BD9-81ED-4DB2-BD59-A6C34878D82A}">
                    <a16:rowId xmlns:a16="http://schemas.microsoft.com/office/drawing/2014/main" val="1679403012"/>
                  </a:ext>
                </a:extLst>
              </a:tr>
              <a:tr h="347175">
                <a:tc>
                  <a:txBody>
                    <a:bodyPr/>
                    <a:lstStyle/>
                    <a:p>
                      <a:r>
                        <a:rPr lang="es-MX" sz="1200" dirty="0" smtClean="0">
                          <a:latin typeface="Bodoni MT" panose="02070603080606020203" pitchFamily="18" charset="0"/>
                        </a:rPr>
                        <a:t>In</a:t>
                      </a:r>
                      <a:r>
                        <a:rPr lang="es-MX" sz="1200" baseline="0" dirty="0" smtClean="0">
                          <a:latin typeface="Bodoni MT" panose="02070603080606020203" pitchFamily="18" charset="0"/>
                        </a:rPr>
                        <a:t> </a:t>
                      </a:r>
                      <a:r>
                        <a:rPr lang="es-MX" sz="1200" baseline="0" dirty="0" err="1" smtClean="0">
                          <a:latin typeface="Bodoni MT" panose="02070603080606020203" pitchFamily="18" charset="0"/>
                        </a:rPr>
                        <a:t>this</a:t>
                      </a:r>
                      <a:r>
                        <a:rPr lang="es-MX" sz="1200" baseline="0" dirty="0" smtClean="0">
                          <a:latin typeface="Bodoni MT" panose="02070603080606020203" pitchFamily="18" charset="0"/>
                        </a:rPr>
                        <a:t> </a:t>
                      </a:r>
                      <a:r>
                        <a:rPr lang="es-MX" sz="1200" baseline="0" dirty="0" err="1" smtClean="0">
                          <a:latin typeface="Bodoni MT" panose="02070603080606020203" pitchFamily="18" charset="0"/>
                        </a:rPr>
                        <a:t>structure</a:t>
                      </a:r>
                      <a:r>
                        <a:rPr lang="es-MX" sz="1200" baseline="0" dirty="0" smtClean="0">
                          <a:latin typeface="Bodoni MT" panose="02070603080606020203" pitchFamily="18" charset="0"/>
                        </a:rPr>
                        <a:t> </a:t>
                      </a:r>
                      <a:r>
                        <a:rPr lang="es-MX" sz="1200" baseline="0" dirty="0" err="1" smtClean="0">
                          <a:latin typeface="Bodoni MT" panose="02070603080606020203" pitchFamily="18" charset="0"/>
                        </a:rPr>
                        <a:t>there</a:t>
                      </a:r>
                      <a:r>
                        <a:rPr lang="es-MX" sz="1200" baseline="0" dirty="0" smtClean="0">
                          <a:latin typeface="Bodoni MT" panose="02070603080606020203" pitchFamily="18" charset="0"/>
                        </a:rPr>
                        <a:t> </a:t>
                      </a:r>
                      <a:r>
                        <a:rPr lang="es-MX" sz="1200" baseline="0" dirty="0" err="1" smtClean="0">
                          <a:latin typeface="Bodoni MT" panose="02070603080606020203" pitchFamily="18" charset="0"/>
                        </a:rPr>
                        <a:t>is</a:t>
                      </a:r>
                      <a:r>
                        <a:rPr lang="es-MX" sz="1200" baseline="0" dirty="0" smtClean="0">
                          <a:latin typeface="Bodoni MT" panose="02070603080606020203" pitchFamily="18" charset="0"/>
                        </a:rPr>
                        <a:t> a </a:t>
                      </a:r>
                      <a:r>
                        <a:rPr lang="es-MX" sz="1200" baseline="0" dirty="0" err="1" smtClean="0">
                          <a:latin typeface="Bodoni MT" panose="02070603080606020203" pitchFamily="18" charset="0"/>
                        </a:rPr>
                        <a:t>definite</a:t>
                      </a:r>
                      <a:r>
                        <a:rPr lang="es-MX" sz="1200" baseline="0" dirty="0" smtClean="0">
                          <a:latin typeface="Bodoni MT" panose="02070603080606020203" pitchFamily="18" charset="0"/>
                        </a:rPr>
                        <a:t>, </a:t>
                      </a:r>
                      <a:r>
                        <a:rPr lang="es-MX" sz="1200" baseline="0" dirty="0" err="1" smtClean="0">
                          <a:latin typeface="Bodoni MT" panose="02070603080606020203" pitchFamily="18" charset="0"/>
                        </a:rPr>
                        <a:t>specific</a:t>
                      </a:r>
                      <a:r>
                        <a:rPr lang="es-MX" sz="1200" baseline="0" dirty="0" smtClean="0">
                          <a:latin typeface="Bodoni MT" panose="02070603080606020203" pitchFamily="18" charset="0"/>
                        </a:rPr>
                        <a:t> </a:t>
                      </a:r>
                      <a:r>
                        <a:rPr lang="es-MX" sz="1200" baseline="0" dirty="0" err="1" smtClean="0">
                          <a:latin typeface="Bodoni MT" panose="02070603080606020203" pitchFamily="18" charset="0"/>
                        </a:rPr>
                        <a:t>agent</a:t>
                      </a:r>
                      <a:r>
                        <a:rPr lang="es-MX" sz="1200" baseline="0" dirty="0" smtClean="0">
                          <a:latin typeface="Bodoni MT" panose="02070603080606020203" pitchFamily="18" charset="0"/>
                        </a:rPr>
                        <a:t>.</a:t>
                      </a:r>
                    </a:p>
                    <a:p>
                      <a:endParaRPr lang="es-AR" sz="1200" dirty="0">
                        <a:latin typeface="Bodoni MT" panose="02070603080606020203" pitchFamily="18" charset="0"/>
                      </a:endParaRPr>
                    </a:p>
                  </a:txBody>
                  <a:tcPr/>
                </a:tc>
                <a:tc>
                  <a:txBody>
                    <a:bodyPr/>
                    <a:lstStyle/>
                    <a:p>
                      <a:endParaRPr lang="es-AR" dirty="0"/>
                    </a:p>
                  </a:txBody>
                  <a:tcPr/>
                </a:tc>
                <a:tc>
                  <a:txBody>
                    <a:bodyPr/>
                    <a:lstStyle/>
                    <a:p>
                      <a:endParaRPr lang="es-AR" dirty="0"/>
                    </a:p>
                  </a:txBody>
                  <a:tcPr/>
                </a:tc>
                <a:tc>
                  <a:txBody>
                    <a:bodyPr/>
                    <a:lstStyle/>
                    <a:p>
                      <a:endParaRPr lang="es-AR"/>
                    </a:p>
                  </a:txBody>
                  <a:tcPr/>
                </a:tc>
                <a:extLst>
                  <a:ext uri="{0D108BD9-81ED-4DB2-BD59-A6C34878D82A}">
                    <a16:rowId xmlns:a16="http://schemas.microsoft.com/office/drawing/2014/main" val="3866213564"/>
                  </a:ext>
                </a:extLst>
              </a:tr>
              <a:tr h="347175">
                <a:tc>
                  <a:txBody>
                    <a:bodyPr/>
                    <a:lstStyle/>
                    <a:p>
                      <a:r>
                        <a:rPr lang="es-MX" sz="1200" dirty="0" err="1" smtClean="0">
                          <a:latin typeface="Bodoni MT" panose="02070603080606020203" pitchFamily="18" charset="0"/>
                        </a:rPr>
                        <a:t>These</a:t>
                      </a:r>
                      <a:r>
                        <a:rPr lang="es-MX" sz="1200" baseline="0" dirty="0" smtClean="0">
                          <a:latin typeface="Bodoni MT" panose="02070603080606020203" pitchFamily="18" charset="0"/>
                        </a:rPr>
                        <a:t> </a:t>
                      </a:r>
                      <a:r>
                        <a:rPr lang="es-MX" sz="1200" baseline="0" dirty="0" err="1" smtClean="0">
                          <a:latin typeface="Bodoni MT" panose="02070603080606020203" pitchFamily="18" charset="0"/>
                        </a:rPr>
                        <a:t>structures</a:t>
                      </a:r>
                      <a:r>
                        <a:rPr lang="es-MX" sz="1200" baseline="0" dirty="0" smtClean="0">
                          <a:latin typeface="Bodoni MT" panose="02070603080606020203" pitchFamily="18" charset="0"/>
                        </a:rPr>
                        <a:t> are compatible </a:t>
                      </a:r>
                      <a:r>
                        <a:rPr lang="es-MX" sz="1200" baseline="0" dirty="0" err="1" smtClean="0">
                          <a:latin typeface="Bodoni MT" panose="02070603080606020203" pitchFamily="18" charset="0"/>
                        </a:rPr>
                        <a:t>with</a:t>
                      </a:r>
                      <a:r>
                        <a:rPr lang="es-MX" sz="1200" baseline="0" dirty="0" smtClean="0">
                          <a:latin typeface="Bodoni MT" panose="02070603080606020203" pitchFamily="18" charset="0"/>
                        </a:rPr>
                        <a:t> </a:t>
                      </a:r>
                      <a:r>
                        <a:rPr lang="es-MX" sz="1200" baseline="0" dirty="0" err="1" smtClean="0">
                          <a:latin typeface="Bodoni MT" panose="02070603080606020203" pitchFamily="18" charset="0"/>
                        </a:rPr>
                        <a:t>agent-oriented</a:t>
                      </a:r>
                      <a:r>
                        <a:rPr lang="es-MX" sz="1200" baseline="0" dirty="0" smtClean="0">
                          <a:latin typeface="Bodoni MT" panose="02070603080606020203" pitchFamily="18" charset="0"/>
                        </a:rPr>
                        <a:t> </a:t>
                      </a:r>
                      <a:r>
                        <a:rPr lang="es-MX" sz="1200" baseline="0" dirty="0" err="1" smtClean="0">
                          <a:latin typeface="Bodoni MT" panose="02070603080606020203" pitchFamily="18" charset="0"/>
                        </a:rPr>
                        <a:t>adverbs</a:t>
                      </a:r>
                      <a:endParaRPr lang="es-AR" sz="1200" dirty="0">
                        <a:latin typeface="Bodoni MT" panose="02070603080606020203" pitchFamily="18" charset="0"/>
                      </a:endParaRPr>
                    </a:p>
                  </a:txBody>
                  <a:tcPr/>
                </a:tc>
                <a:tc>
                  <a:txBody>
                    <a:bodyPr/>
                    <a:lstStyle/>
                    <a:p>
                      <a:endParaRPr lang="es-AR" dirty="0"/>
                    </a:p>
                  </a:txBody>
                  <a:tcPr/>
                </a:tc>
                <a:tc>
                  <a:txBody>
                    <a:bodyPr/>
                    <a:lstStyle/>
                    <a:p>
                      <a:endParaRPr lang="es-AR"/>
                    </a:p>
                  </a:txBody>
                  <a:tcPr/>
                </a:tc>
                <a:tc>
                  <a:txBody>
                    <a:bodyPr/>
                    <a:lstStyle/>
                    <a:p>
                      <a:endParaRPr lang="es-AR"/>
                    </a:p>
                  </a:txBody>
                  <a:tcPr/>
                </a:tc>
                <a:extLst>
                  <a:ext uri="{0D108BD9-81ED-4DB2-BD59-A6C34878D82A}">
                    <a16:rowId xmlns:a16="http://schemas.microsoft.com/office/drawing/2014/main" val="1351270273"/>
                  </a:ext>
                </a:extLst>
              </a:tr>
              <a:tr h="347175">
                <a:tc>
                  <a:txBody>
                    <a:bodyPr/>
                    <a:lstStyle/>
                    <a:p>
                      <a:r>
                        <a:rPr lang="es-MX" sz="1200" dirty="0" err="1" smtClean="0">
                          <a:latin typeface="Bodoni MT" panose="02070603080606020203" pitchFamily="18" charset="0"/>
                        </a:rPr>
                        <a:t>These</a:t>
                      </a:r>
                      <a:r>
                        <a:rPr lang="es-MX" sz="1200" dirty="0" smtClean="0">
                          <a:latin typeface="Bodoni MT" panose="02070603080606020203" pitchFamily="18" charset="0"/>
                        </a:rPr>
                        <a:t> </a:t>
                      </a:r>
                      <a:r>
                        <a:rPr lang="es-MX" sz="1200" dirty="0" err="1" smtClean="0">
                          <a:latin typeface="Bodoni MT" panose="02070603080606020203" pitchFamily="18" charset="0"/>
                        </a:rPr>
                        <a:t>constructions</a:t>
                      </a:r>
                      <a:r>
                        <a:rPr lang="es-MX" sz="1200" dirty="0" smtClean="0">
                          <a:latin typeface="Bodoni MT" panose="02070603080606020203" pitchFamily="18" charset="0"/>
                        </a:rPr>
                        <a:t> are </a:t>
                      </a:r>
                      <a:r>
                        <a:rPr lang="es-MX" sz="1200" dirty="0" err="1" smtClean="0">
                          <a:latin typeface="Bodoni MT" panose="02070603080606020203" pitchFamily="18" charset="0"/>
                        </a:rPr>
                        <a:t>only</a:t>
                      </a:r>
                      <a:r>
                        <a:rPr lang="es-MX" sz="1200" dirty="0" smtClean="0">
                          <a:latin typeface="Bodoni MT" panose="02070603080606020203" pitchFamily="18" charset="0"/>
                        </a:rPr>
                        <a:t> </a:t>
                      </a:r>
                      <a:r>
                        <a:rPr lang="es-MX" sz="1200" dirty="0" err="1" smtClean="0">
                          <a:latin typeface="Bodoni MT" panose="02070603080606020203" pitchFamily="18" charset="0"/>
                        </a:rPr>
                        <a:t>possible</a:t>
                      </a:r>
                      <a:r>
                        <a:rPr lang="es-MX" sz="1200" dirty="0" smtClean="0">
                          <a:latin typeface="Bodoni MT" panose="02070603080606020203" pitchFamily="18" charset="0"/>
                        </a:rPr>
                        <a:t> </a:t>
                      </a:r>
                      <a:r>
                        <a:rPr lang="es-MX" sz="1200" dirty="0" err="1" smtClean="0">
                          <a:latin typeface="Bodoni MT" panose="02070603080606020203" pitchFamily="18" charset="0"/>
                        </a:rPr>
                        <a:t>with</a:t>
                      </a:r>
                      <a:r>
                        <a:rPr lang="es-MX" sz="1200" dirty="0" smtClean="0">
                          <a:latin typeface="Bodoni MT" panose="02070603080606020203" pitchFamily="18" charset="0"/>
                        </a:rPr>
                        <a:t> </a:t>
                      </a:r>
                      <a:r>
                        <a:rPr lang="es-MX" sz="1200" dirty="0" err="1" smtClean="0">
                          <a:latin typeface="Bodoni MT" panose="02070603080606020203" pitchFamily="18" charset="0"/>
                        </a:rPr>
                        <a:t>transitive</a:t>
                      </a:r>
                      <a:r>
                        <a:rPr lang="es-MX" sz="1200" dirty="0" smtClean="0">
                          <a:latin typeface="Bodoni MT" panose="02070603080606020203" pitchFamily="18" charset="0"/>
                        </a:rPr>
                        <a:t> </a:t>
                      </a:r>
                      <a:r>
                        <a:rPr lang="es-MX" sz="1200" dirty="0" err="1" smtClean="0">
                          <a:latin typeface="Bodoni MT" panose="02070603080606020203" pitchFamily="18" charset="0"/>
                        </a:rPr>
                        <a:t>verbs</a:t>
                      </a:r>
                      <a:r>
                        <a:rPr lang="es-MX" sz="1200" dirty="0" smtClean="0">
                          <a:latin typeface="Bodoni MT" panose="02070603080606020203" pitchFamily="18" charset="0"/>
                        </a:rPr>
                        <a:t>. </a:t>
                      </a:r>
                      <a:endParaRPr lang="es-AR" sz="1200" dirty="0">
                        <a:latin typeface="Bodoni MT" panose="02070603080606020203" pitchFamily="18" charset="0"/>
                      </a:endParaRPr>
                    </a:p>
                  </a:txBody>
                  <a:tcPr/>
                </a:tc>
                <a:tc>
                  <a:txBody>
                    <a:bodyPr/>
                    <a:lstStyle/>
                    <a:p>
                      <a:endParaRPr lang="es-AR" dirty="0"/>
                    </a:p>
                  </a:txBody>
                  <a:tcPr/>
                </a:tc>
                <a:tc>
                  <a:txBody>
                    <a:bodyPr/>
                    <a:lstStyle/>
                    <a:p>
                      <a:endParaRPr lang="es-AR" dirty="0"/>
                    </a:p>
                  </a:txBody>
                  <a:tcPr/>
                </a:tc>
                <a:tc>
                  <a:txBody>
                    <a:bodyPr/>
                    <a:lstStyle/>
                    <a:p>
                      <a:endParaRPr lang="es-AR" dirty="0"/>
                    </a:p>
                  </a:txBody>
                  <a:tcPr/>
                </a:tc>
                <a:extLst>
                  <a:ext uri="{0D108BD9-81ED-4DB2-BD59-A6C34878D82A}">
                    <a16:rowId xmlns:a16="http://schemas.microsoft.com/office/drawing/2014/main" val="2627636515"/>
                  </a:ext>
                </a:extLst>
              </a:tr>
            </a:tbl>
          </a:graphicData>
        </a:graphic>
      </p:graphicFrame>
    </p:spTree>
    <p:extLst>
      <p:ext uri="{BB962C8B-B14F-4D97-AF65-F5344CB8AC3E}">
        <p14:creationId xmlns:p14="http://schemas.microsoft.com/office/powerpoint/2010/main" val="395019455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vento principal">
  <a:themeElements>
    <a:clrScheme name="Violeta rojo">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Evento principal">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1">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686B1E04-F35C-4AB5-985D-0C358CA11055}"/>
    </a:ext>
  </a:extLst>
</a:theme>
</file>

<file path=docProps/app.xml><?xml version="1.0" encoding="utf-8"?>
<Properties xmlns="http://schemas.openxmlformats.org/officeDocument/2006/extended-properties" xmlns:vt="http://schemas.openxmlformats.org/officeDocument/2006/docPropsVTypes">
  <Template>TM04033927[[fn=Evento principal]]</Template>
  <TotalTime>755</TotalTime>
  <Words>2896</Words>
  <Application>Microsoft Office PowerPoint</Application>
  <PresentationFormat>Panorámica</PresentationFormat>
  <Paragraphs>155</Paragraphs>
  <Slides>20</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20</vt:i4>
      </vt:variant>
    </vt:vector>
  </HeadingPairs>
  <TitlesOfParts>
    <vt:vector size="26" baseType="lpstr">
      <vt:lpstr>Arial</vt:lpstr>
      <vt:lpstr>Bodoni MT</vt:lpstr>
      <vt:lpstr>Courier New</vt:lpstr>
      <vt:lpstr>Impact</vt:lpstr>
      <vt:lpstr>Wingdings</vt:lpstr>
      <vt:lpstr>Evento principal</vt:lpstr>
      <vt:lpstr>PASSIVE STRUCTURES IN ENGLISH AND SPANISH: ITS PROBLEMS FOR TRANSLATION</vt:lpstr>
      <vt:lpstr>INTRODUCTION</vt:lpstr>
      <vt:lpstr>SOME BACKGROUND ON INFORMATION STRUCTURE </vt:lpstr>
      <vt:lpstr>FOOD FOR THOUGHT</vt:lpstr>
      <vt:lpstr>INFORMATION STRUCTURE OF PASSIVES</vt:lpstr>
      <vt:lpstr>Presentación de PowerPoint</vt:lpstr>
      <vt:lpstr>PROBLEMS FOR THE FIELD OF TRANSLATION</vt:lpstr>
      <vt:lpstr>POSSIBLE STRUCTURES IN SPANISH FOR THE PASSIVE IN ENGLISH</vt:lpstr>
      <vt:lpstr>Presentación de PowerPoint</vt:lpstr>
      <vt:lpstr>POSSIBLE STRUCTURES IN SPANISH FOR THE PASSIVE IN ENGLISH</vt:lpstr>
      <vt:lpstr>POSSIBLE STRUCTURES IN SPANISH FOR THE PASSIVE IN ENGLISH</vt:lpstr>
      <vt:lpstr>POSSIBLE STRUCTURES IN SPANISH FOR THE PASSIVE IN ENGLISH</vt:lpstr>
      <vt:lpstr>POSSIBLE STRUCTURES IN SPANISH FOR THE PASSIVE IN ENGLISH</vt:lpstr>
      <vt:lpstr>POSSIBLE STRUCTURES IN SPANISH FOR THE PASSIVE IN ENGLISH</vt:lpstr>
      <vt:lpstr>Let’s analyse some translations </vt:lpstr>
      <vt:lpstr>Presentación de PowerPoint</vt:lpstr>
      <vt:lpstr>Presentación de PowerPoint</vt:lpstr>
      <vt:lpstr>Presentación de PowerPoint</vt:lpstr>
      <vt:lpstr>BIBLIOGRAPHY</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PASSIVE STRUCTURES IN ENGLISH AND SPANISH: ITS PROBLEMS FOR TRANSLATION</dc:title>
  <dc:creator>Andrea</dc:creator>
  <cp:lastModifiedBy>Andrea</cp:lastModifiedBy>
  <cp:revision>75</cp:revision>
  <dcterms:created xsi:type="dcterms:W3CDTF">2024-05-08T13:37:42Z</dcterms:created>
  <dcterms:modified xsi:type="dcterms:W3CDTF">2024-05-14T13:08:11Z</dcterms:modified>
</cp:coreProperties>
</file>